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57" r:id="rId17"/>
    <p:sldId id="258" r:id="rId18"/>
    <p:sldId id="25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7827C-C734-48BF-8D35-0B6432B5A78C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0D61A-1D2F-4876-9089-E38F496A1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33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0D61A-1D2F-4876-9089-E38F496A1B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81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0D61A-1D2F-4876-9089-E38F496A1B7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47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5157788"/>
            <a:ext cx="6697663" cy="8937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949950"/>
            <a:ext cx="6697663" cy="56197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7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0075" y="620713"/>
            <a:ext cx="194310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620713"/>
            <a:ext cx="5681662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0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1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255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1700213"/>
            <a:ext cx="3811587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0" y="1700213"/>
            <a:ext cx="3813175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5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7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60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46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702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620713"/>
            <a:ext cx="7777162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00213"/>
            <a:ext cx="7777162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1" y="3276600"/>
            <a:ext cx="5181600" cy="2570162"/>
          </a:xfrm>
        </p:spPr>
        <p:txBody>
          <a:bodyPr/>
          <a:lstStyle/>
          <a:p>
            <a: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  <a:t>Подела крварења</a:t>
            </a:r>
            <a:b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</a:br>
            <a: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  <a:t>Примарна и секундарна хемостаза</a:t>
            </a:r>
            <a:b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</a:br>
            <a: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  <a:t>Методе привремене и дефинитивне хемостазе</a:t>
            </a:r>
            <a:b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</a:br>
            <a: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  <a:t>Трансфузија, компоненте и деривати крви</a:t>
            </a:r>
            <a:b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</a:br>
            <a:r>
              <a:rPr lang="ru-RU" sz="2400" dirty="0">
                <a:solidFill>
                  <a:srgbClr val="C63A3A"/>
                </a:solidFill>
                <a:latin typeface="Palatino Linotype" pitchFamily="18" charset="0"/>
              </a:rPr>
              <a:t>Компликације трансфузије</a:t>
            </a:r>
            <a:r>
              <a:rPr lang="ru-RU" sz="2800" dirty="0">
                <a:solidFill>
                  <a:srgbClr val="C63A3A"/>
                </a:solidFill>
                <a:latin typeface="Palatino Linotype" pitchFamily="18" charset="0"/>
              </a:rPr>
              <a:t/>
            </a:r>
            <a:br>
              <a:rPr lang="ru-RU" sz="2800" dirty="0">
                <a:solidFill>
                  <a:srgbClr val="C63A3A"/>
                </a:solidFill>
                <a:latin typeface="Palatino Linotype" pitchFamily="18" charset="0"/>
              </a:rPr>
            </a:b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5943600"/>
            <a:ext cx="4868863" cy="561975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sr-Cyrl-RS" dirty="0" smtClean="0">
                <a:latin typeface="Palatino Linotype" pitchFamily="18" charset="0"/>
              </a:rPr>
              <a:t>Доц. др Бојан С. Стојановић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1612543"/>
            <a:ext cx="25146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Cyrl-RS" dirty="0" smtClean="0">
                <a:solidFill>
                  <a:srgbClr val="C00000"/>
                </a:solidFill>
                <a:latin typeface="Palatino Linotype" pitchFamily="18" charset="0"/>
              </a:rPr>
              <a:t>Вежбе</a:t>
            </a:r>
            <a:endParaRPr lang="sr-Cyrl-RS" dirty="0">
              <a:solidFill>
                <a:srgbClr val="C00000"/>
              </a:solidFill>
              <a:latin typeface="Palatino Linotype" pitchFamily="18" charset="0"/>
            </a:endParaRPr>
          </a:p>
          <a:p>
            <a:pPr algn="ctr"/>
            <a:r>
              <a:rPr lang="sr-Latn-RS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dirty="0">
                <a:solidFill>
                  <a:srgbClr val="C00000"/>
                </a:solidFill>
                <a:latin typeface="Palatino Linotype" pitchFamily="18" charset="0"/>
              </a:rPr>
              <a:t>Хирургија</a:t>
            </a:r>
          </a:p>
          <a:p>
            <a:pPr algn="ctr"/>
            <a:r>
              <a:rPr lang="sr-Latn-RS" dirty="0">
                <a:solidFill>
                  <a:srgbClr val="C00000"/>
                </a:solidFill>
                <a:latin typeface="Palatino Linotype" pitchFamily="18" charset="0"/>
              </a:rPr>
              <a:t>IV</a:t>
            </a:r>
            <a:r>
              <a:rPr lang="sr-Cyrl-RS" dirty="0">
                <a:solidFill>
                  <a:srgbClr val="C00000"/>
                </a:solidFill>
                <a:latin typeface="Palatino Linotype" pitchFamily="18" charset="0"/>
              </a:rPr>
              <a:t> недеља анставе</a:t>
            </a:r>
          </a:p>
          <a:p>
            <a:pPr algn="ctr"/>
            <a:r>
              <a:rPr lang="sr-Cyrl-RS" dirty="0">
                <a:solidFill>
                  <a:srgbClr val="C00000"/>
                </a:solidFill>
                <a:latin typeface="Palatino Linotype" pitchFamily="18" charset="0"/>
              </a:rPr>
              <a:t>ИАСС</a:t>
            </a:r>
            <a:endParaRPr lang="en-US" dirty="0">
              <a:solidFill>
                <a:srgbClr val="C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57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Подвезивање (</a:t>
            </a:r>
            <a:r>
              <a:rPr lang="en-US" i="1" dirty="0" err="1">
                <a:latin typeface="Palatino Linotype" pitchFamily="18" charset="0"/>
              </a:rPr>
              <a:t>ligatur</a:t>
            </a:r>
            <a:r>
              <a:rPr lang="sr-Cyrl-RS" i="1" dirty="0">
                <a:latin typeface="Palatino Linotype" pitchFamily="18" charset="0"/>
              </a:rPr>
              <a:t>а</a:t>
            </a:r>
            <a:r>
              <a:rPr lang="sr-Cyrl-RS" dirty="0">
                <a:latin typeface="Palatino Linotype" pitchFamily="18" charset="0"/>
              </a:rPr>
              <a:t>) крвног </a:t>
            </a:r>
            <a:r>
              <a:rPr lang="sr-Cyrl-RS" dirty="0" smtClean="0">
                <a:latin typeface="Palatino Linotype" pitchFamily="18" charset="0"/>
              </a:rPr>
              <a:t>суда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1026" name="Picture 2" descr="Ligature (medicine) -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6675120" cy="460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2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Клипс крвног суда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2050" name="Picture 2" descr="Blood Vessel Clip Global Market Report 2019 Published by | One Research  Reports - PharmiWeb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09800"/>
            <a:ext cx="2492713" cy="374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80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Термокоагулација крвног </a:t>
            </a:r>
            <a:r>
              <a:rPr lang="sr-Cyrl-RS" dirty="0" smtClean="0">
                <a:latin typeface="Palatino Linotype" pitchFamily="18" charset="0"/>
              </a:rPr>
              <a:t>суда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3074" name="Picture 2" descr="Thermo- Coagulation Devices - Syris by 3GenSyris by 3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8" y="2666999"/>
            <a:ext cx="3056705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41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Palatino Linotype" pitchFamily="18" charset="0"/>
              </a:rPr>
              <a:t>Шав крвног суда са или без “закрпе” (</a:t>
            </a:r>
            <a:r>
              <a:rPr lang="ru-RU" i="1" dirty="0">
                <a:latin typeface="Palatino Linotype" pitchFamily="18" charset="0"/>
              </a:rPr>
              <a:t>patch</a:t>
            </a:r>
            <a:r>
              <a:rPr lang="ru-RU" dirty="0">
                <a:latin typeface="Palatino Linotype" pitchFamily="18" charset="0"/>
              </a:rPr>
              <a:t> пластика</a:t>
            </a:r>
            <a:r>
              <a:rPr lang="ru-RU" dirty="0" smtClean="0">
                <a:latin typeface="Palatino Linotype" pitchFamily="18" charset="0"/>
              </a:rPr>
              <a:t>)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4098" name="Picture 2" descr="Pitfalls in the management of peripheral vascular injuries | Trauma Surgery  &amp; Acute Care Op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4480560" cy="398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xperimental Studies in Surgery of Small Blood Vessels in: Journal of  Neurosurgery Volume 18 Issue 2 (196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960" y="1467739"/>
            <a:ext cx="2011680" cy="516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79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Уметање графта (</a:t>
            </a:r>
            <a:r>
              <a:rPr lang="en-US" i="1" dirty="0" err="1">
                <a:latin typeface="Palatino Linotype" pitchFamily="18" charset="0"/>
              </a:rPr>
              <a:t>interpositio</a:t>
            </a:r>
            <a:r>
              <a:rPr lang="en-US" dirty="0" smtClean="0">
                <a:latin typeface="Palatino Linotype" pitchFamily="18" charset="0"/>
              </a:rPr>
              <a:t>)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5122" name="Picture 2" descr="Aneurysm endovascul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33599"/>
            <a:ext cx="4013327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1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Премошћавање повређене регије (</a:t>
            </a:r>
            <a:r>
              <a:rPr lang="en-US" i="1" dirty="0" smtClean="0">
                <a:latin typeface="Palatino Linotype" pitchFamily="18" charset="0"/>
              </a:rPr>
              <a:t>bypass</a:t>
            </a:r>
            <a:r>
              <a:rPr lang="en-US" dirty="0" smtClean="0">
                <a:latin typeface="Palatino Linotype" pitchFamily="18" charset="0"/>
              </a:rPr>
              <a:t>)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6146" name="Picture 2" descr="what is coronary artery bypass surg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14600"/>
            <a:ext cx="47625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2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Топикални хемостатски агенси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Својим дејством опонашају поједине делове коагуационе каскаде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Нетоксични, неалергогени, минимамална реакција у ткиву, лако се стерилишу, нису скупи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Деле се на: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Апсорптивне агенсе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Биолошке агенсе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Синтетске агенсе</a:t>
            </a:r>
          </a:p>
          <a:p>
            <a:pPr marL="457200" lvl="1" indent="0" algn="just">
              <a:buNone/>
            </a:pP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58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Апсорптивни хемостатски агенси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Средства богата желатином (</a:t>
            </a:r>
            <a:r>
              <a:rPr lang="en-US" i="1" dirty="0" err="1" smtClean="0">
                <a:latin typeface="Palatino Linotype" pitchFamily="18" charset="0"/>
              </a:rPr>
              <a:t>Gelfoam</a:t>
            </a:r>
            <a:r>
              <a:rPr lang="en-US" dirty="0" smtClean="0">
                <a:latin typeface="Palatino Linotype" pitchFamily="18" charset="0"/>
              </a:rPr>
              <a:t>®),</a:t>
            </a:r>
            <a:endParaRPr lang="sr-Cyrl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Оксидисана целулоза (</a:t>
            </a:r>
            <a:r>
              <a:rPr lang="en-US" i="1" dirty="0" err="1" smtClean="0">
                <a:latin typeface="Palatino Linotype" pitchFamily="18" charset="0"/>
              </a:rPr>
              <a:t>Surgicel</a:t>
            </a:r>
            <a:r>
              <a:rPr lang="en-US" dirty="0" smtClean="0">
                <a:latin typeface="Palatino Linotype" pitchFamily="18" charset="0"/>
              </a:rPr>
              <a:t>®),</a:t>
            </a:r>
            <a:endParaRPr lang="sr-Cyrl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Микрофибиларни колаген (</a:t>
            </a:r>
            <a:r>
              <a:rPr lang="en-US" i="1" dirty="0" err="1" smtClean="0">
                <a:latin typeface="Palatino Linotype" pitchFamily="18" charset="0"/>
              </a:rPr>
              <a:t>Avitene</a:t>
            </a:r>
            <a:r>
              <a:rPr lang="en-US" dirty="0" smtClean="0">
                <a:latin typeface="Palatino Linotype" pitchFamily="18" charset="0"/>
              </a:rPr>
              <a:t>®).</a:t>
            </a:r>
            <a:endParaRPr lang="sr-Cyrl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Прва два делују као физички матрикс за иницијацију стварања коагулума, док микрофибриларни колаген поспешује адхезију и активацију тромбоцита.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9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7777162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Биолошки хемостатски агенси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>
                <a:latin typeface="Palatino Linotype" pitchFamily="18" charset="0"/>
              </a:rPr>
              <a:t>Обухватају: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Топикални тромбин,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Фибрински лепак (</a:t>
            </a:r>
            <a:r>
              <a:rPr lang="en-US" b="0" i="1" dirty="0" err="1" smtClean="0">
                <a:latin typeface="Palatino Linotype" pitchFamily="18" charset="0"/>
              </a:rPr>
              <a:t>FloSeal</a:t>
            </a:r>
            <a:r>
              <a:rPr lang="en-US" b="0" dirty="0" smtClean="0">
                <a:latin typeface="Palatino Linotype" pitchFamily="18" charset="0"/>
              </a:rPr>
              <a:t>®),</a:t>
            </a:r>
            <a:endParaRPr lang="sr-Cyrl-RS" b="0" dirty="0" smtClean="0">
              <a:latin typeface="Palatino Linotype" pitchFamily="18" charset="0"/>
            </a:endParaRP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Тромбоцитни лепак (</a:t>
            </a:r>
            <a:r>
              <a:rPr lang="en-US" b="0" i="1" dirty="0" err="1" smtClean="0">
                <a:latin typeface="Palatino Linotype" pitchFamily="18" charset="0"/>
              </a:rPr>
              <a:t>Vitagel</a:t>
            </a:r>
            <a:r>
              <a:rPr lang="en-US" b="0" dirty="0" smtClean="0">
                <a:latin typeface="Palatino Linotype" pitchFamily="18" charset="0"/>
              </a:rPr>
              <a:t>®).</a:t>
            </a:r>
            <a:endParaRPr lang="sr-Cyrl-RS" b="0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Хумани или рекомбинантни деривати тромбина олакшавају активацију неколико фактора коагулације и тако стварање фибринског угрушка</a:t>
            </a:r>
          </a:p>
          <a:p>
            <a:r>
              <a:rPr lang="sr-Cyrl-RS" dirty="0" smtClean="0">
                <a:latin typeface="Palatino Linotype" pitchFamily="18" charset="0"/>
              </a:rPr>
              <a:t>Не покрећу инфламацијске реакције</a:t>
            </a:r>
          </a:p>
          <a:p>
            <a:r>
              <a:rPr lang="sr-Cyrl-RS" dirty="0" smtClean="0">
                <a:latin typeface="Palatino Linotype" pitchFamily="18" charset="0"/>
              </a:rPr>
              <a:t>Избегавати њихову употребу код повредама са озледом већег крвног суда, јер уколико тромбин доспе у системску циркулацију може узроковати дисеминовану интраваскуларну коагулацију</a:t>
            </a:r>
          </a:p>
          <a:p>
            <a:r>
              <a:rPr lang="sr-Cyrl-RS" dirty="0" smtClean="0">
                <a:latin typeface="Palatino Linotype" pitchFamily="18" charset="0"/>
              </a:rPr>
              <a:t>Посебно су ефикасни код капиларног крварења</a:t>
            </a:r>
          </a:p>
          <a:p>
            <a:r>
              <a:rPr lang="sr-Cyrl-RS" dirty="0" smtClean="0">
                <a:latin typeface="Palatino Linotype" pitchFamily="18" charset="0"/>
              </a:rPr>
              <a:t>Тромбоцитни лепак представља мешавину колагена и тромбина у комбинацији са фибриногеном и тромбоцитима добијених од пацијента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21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Тестирање крви пре примене трансфузије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Palatino Linotype" pitchFamily="18" charset="0"/>
              </a:rPr>
              <a:t>До сада је откривено преко 400 </a:t>
            </a:r>
            <a:r>
              <a:rPr lang="ru-RU" dirty="0" smtClean="0">
                <a:latin typeface="Palatino Linotype" pitchFamily="18" charset="0"/>
              </a:rPr>
              <a:t>антигена на еритроцитима</a:t>
            </a:r>
          </a:p>
          <a:p>
            <a:r>
              <a:rPr lang="ru-RU" dirty="0" smtClean="0">
                <a:latin typeface="Palatino Linotype" pitchFamily="18" charset="0"/>
              </a:rPr>
              <a:t>Најзначајнији </a:t>
            </a:r>
            <a:r>
              <a:rPr lang="en-US" dirty="0" smtClean="0">
                <a:latin typeface="Palatino Linotype" pitchFamily="18" charset="0"/>
              </a:rPr>
              <a:t>ABO</a:t>
            </a:r>
            <a:r>
              <a:rPr lang="sr-Cyrl-RS" dirty="0" smtClean="0">
                <a:latin typeface="Palatino Linotype" pitchFamily="18" charset="0"/>
              </a:rPr>
              <a:t> антигени (одређују се пробама аглутинације посредоване </a:t>
            </a:r>
            <a:r>
              <a:rPr lang="sr-Latn-RS" dirty="0" smtClean="0">
                <a:latin typeface="Palatino Linotype" pitchFamily="18" charset="0"/>
              </a:rPr>
              <a:t>IgM</a:t>
            </a:r>
            <a:r>
              <a:rPr lang="sr-Cyrl-RS" dirty="0" smtClean="0">
                <a:latin typeface="Palatino Linotype" pitchFamily="18" charset="0"/>
              </a:rPr>
              <a:t> антителима)</a:t>
            </a:r>
          </a:p>
          <a:p>
            <a:r>
              <a:rPr lang="sr-Cyrl-RS" dirty="0" smtClean="0">
                <a:latin typeface="Palatino Linotype" pitchFamily="18" charset="0"/>
              </a:rPr>
              <a:t>Следећи по важности су </a:t>
            </a:r>
            <a:r>
              <a:rPr lang="en-US" dirty="0" smtClean="0">
                <a:latin typeface="Palatino Linotype" pitchFamily="18" charset="0"/>
              </a:rPr>
              <a:t>Rh</a:t>
            </a:r>
            <a:r>
              <a:rPr lang="sr-Cyrl-RS" dirty="0" smtClean="0">
                <a:latin typeface="Palatino Linotype" pitchFamily="18" charset="0"/>
              </a:rPr>
              <a:t> систем антигена (има их преко 50, најважнији је </a:t>
            </a:r>
            <a:r>
              <a:rPr lang="en-US" dirty="0" smtClean="0">
                <a:latin typeface="Palatino Linotype" pitchFamily="18" charset="0"/>
              </a:rPr>
              <a:t>Rh-D</a:t>
            </a:r>
            <a:r>
              <a:rPr lang="sr-Cyrl-RS" dirty="0" smtClean="0">
                <a:latin typeface="Palatino Linotype" pitchFamily="18" charset="0"/>
              </a:rPr>
              <a:t> антиген)</a:t>
            </a:r>
          </a:p>
          <a:p>
            <a:r>
              <a:rPr lang="sr-Cyrl-RS" dirty="0" smtClean="0">
                <a:latin typeface="Palatino Linotype" pitchFamily="18" charset="0"/>
              </a:rPr>
              <a:t>Присуство ирегуларних антитела као резултат претходних трансфузија, трансплантација, претходних трудноћа</a:t>
            </a:r>
          </a:p>
          <a:p>
            <a:r>
              <a:rPr lang="sr-Cyrl-RS" dirty="0" smtClean="0">
                <a:latin typeface="Palatino Linotype" pitchFamily="18" charset="0"/>
              </a:rPr>
              <a:t>Присуство </a:t>
            </a:r>
            <a:r>
              <a:rPr lang="en-US" dirty="0" err="1">
                <a:latin typeface="Palatino Linotype" pitchFamily="18" charset="0"/>
              </a:rPr>
              <a:t>HbSAg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smtClean="0">
                <a:latin typeface="Palatino Linotype" pitchFamily="18" charset="0"/>
              </a:rPr>
              <a:t>anti-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smtClean="0">
                <a:latin typeface="Palatino Linotype" pitchFamily="18" charset="0"/>
              </a:rPr>
              <a:t>HCV </a:t>
            </a:r>
            <a:r>
              <a:rPr lang="en-US" dirty="0">
                <a:latin typeface="Palatino Linotype" pitchFamily="18" charset="0"/>
              </a:rPr>
              <a:t>AT, anti – HIV AT </a:t>
            </a:r>
            <a:r>
              <a:rPr lang="sr-Cyrl-RS" dirty="0" smtClean="0">
                <a:latin typeface="Palatino Linotype" pitchFamily="18" charset="0"/>
              </a:rPr>
              <a:t>и антитела на </a:t>
            </a:r>
            <a:r>
              <a:rPr lang="en-US" dirty="0" err="1" smtClean="0">
                <a:latin typeface="Palatino Linotype" pitchFamily="18" charset="0"/>
              </a:rPr>
              <a:t>Treponemu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pallidum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smtClean="0">
                <a:latin typeface="Palatino Linotype" pitchFamily="18" charset="0"/>
              </a:rPr>
              <a:t>(</a:t>
            </a:r>
            <a:r>
              <a:rPr lang="sr-Cyrl-RS" dirty="0" smtClean="0">
                <a:latin typeface="Palatino Linotype" pitchFamily="18" charset="0"/>
              </a:rPr>
              <a:t>сифилис</a:t>
            </a:r>
            <a:r>
              <a:rPr lang="en-US" dirty="0" smtClean="0">
                <a:latin typeface="Palatino Linotype" pitchFamily="18" charset="0"/>
              </a:rPr>
              <a:t>)</a:t>
            </a:r>
            <a:endParaRPr lang="sr-Cyrl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На крају се спроводи интереакција (тест компатибилности или подношљивости)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94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Крварење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Шта је крварење?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Које врсте унутрашњих крварења знате?</a:t>
            </a:r>
          </a:p>
          <a:p>
            <a:pPr algn="just"/>
            <a:r>
              <a:rPr lang="en-US" i="1" dirty="0" err="1" smtClean="0">
                <a:latin typeface="Palatino Linotype" pitchFamily="18" charset="0"/>
              </a:rPr>
              <a:t>Hematotoraks</a:t>
            </a:r>
            <a:r>
              <a:rPr lang="sr-Cyrl-RS" dirty="0" smtClean="0">
                <a:latin typeface="Palatino Linotype" pitchFamily="18" charset="0"/>
              </a:rPr>
              <a:t>- крварење у плеуралну шупљину</a:t>
            </a:r>
          </a:p>
          <a:p>
            <a:pPr algn="just"/>
            <a:r>
              <a:rPr lang="en-US" i="1" dirty="0" err="1" smtClean="0">
                <a:latin typeface="Palatino Linotype" pitchFamily="18" charset="0"/>
              </a:rPr>
              <a:t>Hematoperitoneum</a:t>
            </a:r>
            <a:r>
              <a:rPr lang="sr-Cyrl-RS" dirty="0" smtClean="0">
                <a:latin typeface="Palatino Linotype" pitchFamily="18" charset="0"/>
              </a:rPr>
              <a:t>-</a:t>
            </a:r>
            <a:r>
              <a:rPr lang="sr-Cyrl-RS" dirty="0">
                <a:latin typeface="Palatino Linotype" pitchFamily="18" charset="0"/>
              </a:rPr>
              <a:t>крварење у </a:t>
            </a:r>
            <a:r>
              <a:rPr lang="sr-Cyrl-RS" dirty="0" smtClean="0">
                <a:latin typeface="Palatino Linotype" pitchFamily="18" charset="0"/>
              </a:rPr>
              <a:t>перитонеалну шупљину</a:t>
            </a:r>
          </a:p>
          <a:p>
            <a:pPr algn="just"/>
            <a:r>
              <a:rPr lang="en-US" i="1" dirty="0" err="1" smtClean="0">
                <a:latin typeface="Palatino Linotype" pitchFamily="18" charset="0"/>
              </a:rPr>
              <a:t>Hemartros</a:t>
            </a:r>
            <a:r>
              <a:rPr lang="sr-Cyrl-RS" dirty="0" smtClean="0">
                <a:latin typeface="Palatino Linotype" pitchFamily="18" charset="0"/>
              </a:rPr>
              <a:t>- </a:t>
            </a:r>
            <a:r>
              <a:rPr lang="sr-Cyrl-RS" dirty="0">
                <a:latin typeface="Palatino Linotype" pitchFamily="18" charset="0"/>
              </a:rPr>
              <a:t>-крварење у </a:t>
            </a:r>
            <a:r>
              <a:rPr lang="sr-Cyrl-RS" dirty="0" smtClean="0">
                <a:latin typeface="Palatino Linotype" pitchFamily="18" charset="0"/>
              </a:rPr>
              <a:t>зглобну шупљину</a:t>
            </a:r>
          </a:p>
          <a:p>
            <a:pPr algn="just"/>
            <a:r>
              <a:rPr lang="en-US" i="1" dirty="0" err="1" smtClean="0">
                <a:latin typeface="Palatino Linotype" pitchFamily="18" charset="0"/>
              </a:rPr>
              <a:t>Hematoperikard</a:t>
            </a:r>
            <a:r>
              <a:rPr lang="sr-Cyrl-RS" dirty="0" smtClean="0">
                <a:latin typeface="Palatino Linotype" pitchFamily="18" charset="0"/>
              </a:rPr>
              <a:t>- крварење у перикардну шупљину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Епидурални –субдурални- интрацеребрални хематом</a:t>
            </a:r>
            <a:endParaRPr lang="sr-Cyrl-RS" dirty="0">
              <a:latin typeface="Palatino Linotype" pitchFamily="18" charset="0"/>
            </a:endParaRPr>
          </a:p>
          <a:p>
            <a:pPr algn="just"/>
            <a:endParaRPr lang="sr-Cyrl-RS" dirty="0">
              <a:latin typeface="Palatino Linotype" pitchFamily="18" charset="0"/>
            </a:endParaRPr>
          </a:p>
          <a:p>
            <a:pPr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46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Трансфузија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Palatino Linotype" pitchFamily="18" charset="0"/>
              </a:rPr>
              <a:t>Пре примене трансфузије треба проверити: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Име </a:t>
            </a:r>
            <a:r>
              <a:rPr lang="ru-RU" b="0" dirty="0">
                <a:latin typeface="Palatino Linotype" pitchFamily="18" charset="0"/>
              </a:rPr>
              <a:t>пацијента и идентификациони број (обично број </a:t>
            </a:r>
            <a:r>
              <a:rPr lang="ru-RU" b="0" dirty="0" smtClean="0">
                <a:latin typeface="Palatino Linotype" pitchFamily="18" charset="0"/>
              </a:rPr>
              <a:t>историје болести)</a:t>
            </a:r>
            <a:endParaRPr lang="sr-Cyrl-RS" b="0" dirty="0">
              <a:latin typeface="Palatino Linotype" pitchFamily="18" charset="0"/>
            </a:endParaRPr>
          </a:p>
          <a:p>
            <a:pPr lvl="1"/>
            <a:r>
              <a:rPr lang="ru-RU" b="0" dirty="0">
                <a:latin typeface="Palatino Linotype" pitchFamily="18" charset="0"/>
              </a:rPr>
              <a:t>Компатибилност крви се </a:t>
            </a:r>
            <a:r>
              <a:rPr lang="ru-RU" b="0" dirty="0" smtClean="0">
                <a:latin typeface="Palatino Linotype" pitchFamily="18" charset="0"/>
              </a:rPr>
              <a:t>проверава са </a:t>
            </a:r>
            <a:r>
              <a:rPr lang="ru-RU" b="0" dirty="0">
                <a:latin typeface="Palatino Linotype" pitchFamily="18" charset="0"/>
              </a:rPr>
              <a:t>налепнице на </a:t>
            </a:r>
            <a:r>
              <a:rPr lang="ru-RU" b="0" dirty="0" smtClean="0">
                <a:latin typeface="Palatino Linotype" pitchFamily="18" charset="0"/>
              </a:rPr>
              <a:t>кеси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Датум </a:t>
            </a:r>
            <a:r>
              <a:rPr lang="ru-RU" b="0" dirty="0">
                <a:latin typeface="Palatino Linotype" pitchFamily="18" charset="0"/>
              </a:rPr>
              <a:t>до кога </a:t>
            </a:r>
            <a:r>
              <a:rPr lang="ru-RU" b="0" dirty="0" smtClean="0">
                <a:latin typeface="Palatino Linotype" pitchFamily="18" charset="0"/>
              </a:rPr>
              <a:t>је крв исправна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Изглед </a:t>
            </a:r>
            <a:r>
              <a:rPr lang="ru-RU" b="0" dirty="0">
                <a:latin typeface="Palatino Linotype" pitchFamily="18" charset="0"/>
              </a:rPr>
              <a:t>кесе и њеног </a:t>
            </a:r>
            <a:r>
              <a:rPr lang="ru-RU" b="0" dirty="0" smtClean="0">
                <a:latin typeface="Palatino Linotype" pitchFamily="18" charset="0"/>
              </a:rPr>
              <a:t>садржаја ( не примењивати крв коа је променила боје, садржи кагулуме или мехуриће ваздуха)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70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Трансфузија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Пре примене трансфузије урадити крвну слику и крвну групу</a:t>
            </a:r>
          </a:p>
          <a:p>
            <a:r>
              <a:rPr lang="ru-RU" dirty="0">
                <a:latin typeface="Palatino Linotype" pitchFamily="18" charset="0"/>
              </a:rPr>
              <a:t>Примена не сме </a:t>
            </a:r>
            <a:r>
              <a:rPr lang="ru-RU" dirty="0" smtClean="0">
                <a:latin typeface="Palatino Linotype" pitchFamily="18" charset="0"/>
              </a:rPr>
              <a:t>бити дужа </a:t>
            </a:r>
            <a:r>
              <a:rPr lang="ru-RU" dirty="0">
                <a:latin typeface="Palatino Linotype" pitchFamily="18" charset="0"/>
              </a:rPr>
              <a:t>од 4 </a:t>
            </a:r>
            <a:r>
              <a:rPr lang="ru-RU" dirty="0" smtClean="0">
                <a:latin typeface="Palatino Linotype" pitchFamily="18" charset="0"/>
              </a:rPr>
              <a:t>сати </a:t>
            </a:r>
            <a:r>
              <a:rPr lang="ru-RU" dirty="0">
                <a:latin typeface="Palatino Linotype" pitchFamily="18" charset="0"/>
              </a:rPr>
              <a:t>брзином од 40 до 60 капи у </a:t>
            </a:r>
            <a:r>
              <a:rPr lang="ru-RU" dirty="0" smtClean="0">
                <a:latin typeface="Palatino Linotype" pitchFamily="18" charset="0"/>
              </a:rPr>
              <a:t>минути</a:t>
            </a:r>
          </a:p>
          <a:p>
            <a:r>
              <a:rPr lang="ru-RU" dirty="0" smtClean="0">
                <a:latin typeface="Palatino Linotype" pitchFamily="18" charset="0"/>
              </a:rPr>
              <a:t>Налепница се </a:t>
            </a:r>
            <a:r>
              <a:rPr lang="ru-RU" dirty="0">
                <a:latin typeface="Palatino Linotype" pitchFamily="18" charset="0"/>
              </a:rPr>
              <a:t>прилаже уз карту анестезије или терапијску </a:t>
            </a:r>
            <a:r>
              <a:rPr lang="ru-RU" dirty="0" smtClean="0">
                <a:latin typeface="Palatino Linotype" pitchFamily="18" charset="0"/>
              </a:rPr>
              <a:t>листу</a:t>
            </a:r>
          </a:p>
          <a:p>
            <a:r>
              <a:rPr lang="ru-RU" dirty="0" smtClean="0">
                <a:latin typeface="Palatino Linotype" pitchFamily="18" charset="0"/>
              </a:rPr>
              <a:t>Забележити и количину примењене крви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21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Нежељене реакције трансфузије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Деле се према механизму на: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Имунске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Неимунске</a:t>
            </a:r>
          </a:p>
          <a:p>
            <a:pPr marL="457200" lvl="1" indent="0">
              <a:buNone/>
            </a:pPr>
            <a:endParaRPr lang="sr-Cyrl-RS" dirty="0">
              <a:latin typeface="Palatino Linotype" pitchFamily="18" charset="0"/>
            </a:endParaRPr>
          </a:p>
          <a:p>
            <a:r>
              <a:rPr lang="sr-Cyrl-RS" dirty="0">
                <a:latin typeface="Palatino Linotype" pitchFamily="18" charset="0"/>
              </a:rPr>
              <a:t>Према времену настанка: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Непосредне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Касне (одложене</a:t>
            </a:r>
            <a:r>
              <a:rPr lang="sr-Cyrl-RS" b="0" dirty="0" smtClean="0">
                <a:latin typeface="Palatino Linotype" pitchFamily="18" charset="0"/>
              </a:rPr>
              <a:t>)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94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Акутна хемолизна реакција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Palatino Linotype" pitchFamily="18" charset="0"/>
              </a:rPr>
              <a:t>Последица је </a:t>
            </a:r>
            <a:r>
              <a:rPr lang="sr-Latn-RS" dirty="0" smtClean="0">
                <a:latin typeface="Palatino Linotype" pitchFamily="18" charset="0"/>
              </a:rPr>
              <a:t>ABO </a:t>
            </a:r>
            <a:r>
              <a:rPr lang="sr-Cyrl-RS" dirty="0" smtClean="0">
                <a:latin typeface="Palatino Linotype" pitchFamily="18" charset="0"/>
              </a:rPr>
              <a:t>инкопатибилности</a:t>
            </a:r>
          </a:p>
          <a:p>
            <a:r>
              <a:rPr lang="sr-Cyrl-RS" dirty="0" smtClean="0">
                <a:latin typeface="Palatino Linotype" pitchFamily="18" charset="0"/>
              </a:rPr>
              <a:t>Настаје као резултат имунске разградње еритроцита примаоца посредовано је антителима класе </a:t>
            </a:r>
            <a:r>
              <a:rPr lang="sr-Latn-RS" dirty="0" smtClean="0">
                <a:latin typeface="Palatino Linotype" pitchFamily="18" charset="0"/>
              </a:rPr>
              <a:t>IgM </a:t>
            </a:r>
            <a:r>
              <a:rPr lang="sr-Cyrl-RS" dirty="0" smtClean="0">
                <a:latin typeface="Palatino Linotype" pitchFamily="18" charset="0"/>
              </a:rPr>
              <a:t>која су присутна у плазми даваоца</a:t>
            </a:r>
          </a:p>
          <a:p>
            <a:r>
              <a:rPr lang="ru-RU" dirty="0" smtClean="0">
                <a:latin typeface="Palatino Linotype" pitchFamily="18" charset="0"/>
              </a:rPr>
              <a:t>Животно угрожавајуће последице: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Шок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Дисеминована интраваскуларна</a:t>
            </a:r>
            <a:r>
              <a:rPr lang="sr-Latn-R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ru-RU" b="0" dirty="0" smtClean="0">
                <a:latin typeface="Palatino Linotype" pitchFamily="18" charset="0"/>
              </a:rPr>
              <a:t>оагулација -микротромбоза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Акутна  инсуфицијенција бубрега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30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Акутна хемолизна 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Palatino Linotype" pitchFamily="18" charset="0"/>
              </a:rPr>
              <a:t>Симптоми и знаци: 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Бол на месту венепункције и дуж вене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Повишена температура тела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Језа и дрхтавица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Психичка узнемиреност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Бол у слабинском пределу тахикардија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Болови и стезање у грудима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Диспнеја отежжано дисање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Хипотензија 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Гађење  и повраћање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Црвенило лица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Хемоглобинурија- тамно црвена мокраћа или као вино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Шок 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Генерализовано крвављење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Олигурија и анурија</a:t>
            </a:r>
          </a:p>
          <a:p>
            <a:pPr lvl="1"/>
            <a:r>
              <a:rPr lang="ru-RU" b="0" dirty="0" smtClean="0">
                <a:latin typeface="Palatino Linotype" pitchFamily="18" charset="0"/>
              </a:rPr>
              <a:t>Влажеће крвављење при операцији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5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Акутна хемолизна 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486400"/>
          </a:xfrm>
        </p:spPr>
        <p:txBody>
          <a:bodyPr>
            <a:normAutofit fontScale="47500" lnSpcReduction="20000"/>
          </a:bodyPr>
          <a:lstStyle/>
          <a:p>
            <a:r>
              <a:rPr lang="ru-RU" sz="4000" dirty="0" smtClean="0">
                <a:latin typeface="Palatino Linotype" pitchFamily="18" charset="0"/>
              </a:rPr>
              <a:t>Ризик развоја и тежине хемолизе виши уколико је трансфундован већи волумен </a:t>
            </a:r>
            <a:r>
              <a:rPr lang="sr-Latn-RS" sz="4000" dirty="0" smtClean="0">
                <a:latin typeface="Palatino Linotype" pitchFamily="18" charset="0"/>
              </a:rPr>
              <a:t>ABO </a:t>
            </a:r>
            <a:r>
              <a:rPr lang="ru-RU" sz="4000" dirty="0" smtClean="0">
                <a:latin typeface="Palatino Linotype" pitchFamily="18" charset="0"/>
              </a:rPr>
              <a:t>инкомпатибилне крв више од 200 </a:t>
            </a:r>
            <a:r>
              <a:rPr lang="sr-Latn-RS" sz="4000" dirty="0" smtClean="0">
                <a:latin typeface="Palatino Linotype" pitchFamily="18" charset="0"/>
              </a:rPr>
              <a:t>ml </a:t>
            </a:r>
            <a:r>
              <a:rPr lang="ru-RU" sz="4000" dirty="0" smtClean="0">
                <a:latin typeface="Palatino Linotype" pitchFamily="18" charset="0"/>
              </a:rPr>
              <a:t>крви</a:t>
            </a:r>
            <a:endParaRPr lang="sr-Latn-RS" sz="4000" dirty="0" smtClean="0">
              <a:latin typeface="Palatino Linotype" pitchFamily="18" charset="0"/>
            </a:endParaRPr>
          </a:p>
          <a:p>
            <a:r>
              <a:rPr lang="ru-RU" sz="4000" dirty="0" smtClean="0">
                <a:latin typeface="Palatino Linotype" pitchFamily="18" charset="0"/>
              </a:rPr>
              <a:t>Поступак</a:t>
            </a:r>
            <a:r>
              <a:rPr lang="sr-Latn-RS" sz="4000" dirty="0" smtClean="0">
                <a:latin typeface="Palatino Linotype" pitchFamily="18" charset="0"/>
              </a:rPr>
              <a:t>: </a:t>
            </a: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Одмах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</a:t>
            </a:r>
            <a:r>
              <a:rPr lang="ru-RU" sz="4000" b="0" dirty="0">
                <a:latin typeface="Palatino Linotype" pitchFamily="18" charset="0"/>
              </a:rPr>
              <a:t>прекинути </a:t>
            </a:r>
            <a:r>
              <a:rPr lang="ru-RU" sz="4000" b="0" dirty="0" smtClean="0">
                <a:latin typeface="Palatino Linotype" pitchFamily="18" charset="0"/>
              </a:rPr>
              <a:t>трансфузију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Оставити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</a:t>
            </a:r>
            <a:r>
              <a:rPr lang="ru-RU" sz="4000" b="0" dirty="0">
                <a:latin typeface="Palatino Linotype" pitchFamily="18" charset="0"/>
              </a:rPr>
              <a:t>канилу у вени и започети инфузију физиолошким раствором</a:t>
            </a: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Контрола </a:t>
            </a:r>
            <a:r>
              <a:rPr lang="ru-RU" sz="4000" b="0" dirty="0">
                <a:latin typeface="Palatino Linotype" pitchFamily="18" charset="0"/>
              </a:rPr>
              <a:t>података о идентитету примаоца и јединице </a:t>
            </a:r>
            <a:r>
              <a:rPr lang="ru-RU" sz="4000" b="0" dirty="0" smtClean="0">
                <a:latin typeface="Palatino Linotype" pitchFamily="18" charset="0"/>
              </a:rPr>
              <a:t>трансфундоване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крви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Обавештење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трансфузиолошке установе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Пратити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</a:t>
            </a:r>
            <a:r>
              <a:rPr lang="ru-RU" sz="4000" b="0" dirty="0">
                <a:latin typeface="Palatino Linotype" pitchFamily="18" charset="0"/>
              </a:rPr>
              <a:t>температуру, пулс, крвни притисак, број </a:t>
            </a:r>
            <a:r>
              <a:rPr lang="ru-RU" sz="4000" b="0" dirty="0" smtClean="0">
                <a:latin typeface="Palatino Linotype" pitchFamily="18" charset="0"/>
              </a:rPr>
              <a:t>респирација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Пратити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појаву </a:t>
            </a:r>
            <a:r>
              <a:rPr lang="ru-RU" sz="4000" b="0" dirty="0">
                <a:latin typeface="Palatino Linotype" pitchFamily="18" charset="0"/>
              </a:rPr>
              <a:t>промена на кожи и евентуалну појаву </a:t>
            </a:r>
            <a:r>
              <a:rPr lang="ru-RU" sz="4000" b="0" dirty="0" smtClean="0">
                <a:latin typeface="Palatino Linotype" pitchFamily="18" charset="0"/>
              </a:rPr>
              <a:t>ненормалног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крвављења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Узети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 нове </a:t>
            </a:r>
            <a:r>
              <a:rPr lang="ru-RU" sz="4000" b="0" dirty="0">
                <a:latin typeface="Palatino Linotype" pitchFamily="18" charset="0"/>
              </a:rPr>
              <a:t>узорке крви из примаоца за тестове компатибилности </a:t>
            </a:r>
            <a:r>
              <a:rPr lang="ru-RU" sz="4000" b="0" dirty="0" smtClean="0">
                <a:latin typeface="Palatino Linotype" pitchFamily="18" charset="0"/>
              </a:rPr>
              <a:t>и</a:t>
            </a:r>
            <a:r>
              <a:rPr lang="sr-Latn-RS" sz="4000" b="0" dirty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испитивање 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хемолизе </a:t>
            </a:r>
            <a:r>
              <a:rPr lang="ru-RU" sz="4000" b="0" dirty="0">
                <a:latin typeface="Palatino Linotype" pitchFamily="18" charset="0"/>
              </a:rPr>
              <a:t>директни антиглобулин </a:t>
            </a:r>
            <a:r>
              <a:rPr lang="ru-RU" sz="4000" b="0" dirty="0" smtClean="0">
                <a:latin typeface="Palatino Linotype" pitchFamily="18" charset="0"/>
              </a:rPr>
              <a:t>(</a:t>
            </a:r>
            <a:r>
              <a:rPr lang="en-US" sz="4000" b="0" i="1" dirty="0">
                <a:latin typeface="Palatino Linotype" pitchFamily="18" charset="0"/>
              </a:rPr>
              <a:t>COOMBSOV</a:t>
            </a:r>
            <a:r>
              <a:rPr lang="en-US" sz="4000" b="0" dirty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) </a:t>
            </a:r>
            <a:r>
              <a:rPr lang="ru-RU" sz="4000" b="0" dirty="0">
                <a:latin typeface="Palatino Linotype" pitchFamily="18" charset="0"/>
              </a:rPr>
              <a:t>тест </a:t>
            </a:r>
            <a:r>
              <a:rPr lang="ru-RU" sz="4000" b="0" dirty="0" smtClean="0">
                <a:latin typeface="Palatino Linotype" pitchFamily="18" charset="0"/>
              </a:rPr>
              <a:t>,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хемоглобин </a:t>
            </a:r>
            <a:r>
              <a:rPr lang="ru-RU" sz="4000" b="0" dirty="0">
                <a:latin typeface="Palatino Linotype" pitchFamily="18" charset="0"/>
              </a:rPr>
              <a:t>у </a:t>
            </a:r>
            <a:r>
              <a:rPr lang="ru-RU" sz="4000" b="0" dirty="0" smtClean="0">
                <a:latin typeface="Palatino Linotype" pitchFamily="18" charset="0"/>
              </a:rPr>
              <a:t>плазми</a:t>
            </a:r>
            <a:endParaRPr lang="sr-Latn-RS" sz="4000" b="0" dirty="0" smtClean="0">
              <a:latin typeface="Palatino Linotype" pitchFamily="18" charset="0"/>
            </a:endParaRPr>
          </a:p>
          <a:p>
            <a:pPr lvl="2"/>
            <a:r>
              <a:rPr lang="ru-RU" sz="4000" dirty="0" smtClean="0">
                <a:latin typeface="Palatino Linotype" pitchFamily="18" charset="0"/>
              </a:rPr>
              <a:t>узорак </a:t>
            </a:r>
            <a:r>
              <a:rPr lang="ru-RU" sz="4000" dirty="0">
                <a:latin typeface="Palatino Linotype" pitchFamily="18" charset="0"/>
              </a:rPr>
              <a:t>крви даваоца из пилот </a:t>
            </a:r>
            <a:r>
              <a:rPr lang="ru-RU" sz="4000" dirty="0" smtClean="0">
                <a:latin typeface="Palatino Linotype" pitchFamily="18" charset="0"/>
              </a:rPr>
              <a:t>епрувете</a:t>
            </a:r>
            <a:endParaRPr lang="sr-Latn-RS" sz="4000" dirty="0" smtClean="0">
              <a:latin typeface="Palatino Linotype" pitchFamily="18" charset="0"/>
            </a:endParaRPr>
          </a:p>
          <a:p>
            <a:pPr lvl="2"/>
            <a:r>
              <a:rPr lang="ru-RU" sz="4000" dirty="0" smtClean="0">
                <a:latin typeface="Palatino Linotype" pitchFamily="18" charset="0"/>
              </a:rPr>
              <a:t>узорак </a:t>
            </a:r>
            <a:r>
              <a:rPr lang="ru-RU" sz="4000" dirty="0">
                <a:latin typeface="Palatino Linotype" pitchFamily="18" charset="0"/>
              </a:rPr>
              <a:t>крви из трансфундујуће </a:t>
            </a:r>
            <a:r>
              <a:rPr lang="ru-RU" sz="4000" dirty="0" smtClean="0">
                <a:latin typeface="Palatino Linotype" pitchFamily="18" charset="0"/>
              </a:rPr>
              <a:t>кесе</a:t>
            </a:r>
            <a:endParaRPr lang="sr-Latn-RS" sz="400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Узорак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мокраће </a:t>
            </a:r>
            <a:r>
              <a:rPr lang="ru-RU" sz="4000" b="0" dirty="0">
                <a:latin typeface="Palatino Linotype" pitchFamily="18" charset="0"/>
              </a:rPr>
              <a:t>и праћење </a:t>
            </a:r>
            <a:r>
              <a:rPr lang="ru-RU" sz="4000" b="0" dirty="0" smtClean="0">
                <a:latin typeface="Palatino Linotype" pitchFamily="18" charset="0"/>
              </a:rPr>
              <a:t>диурезе</a:t>
            </a:r>
            <a:endParaRPr lang="sr-Latn-RS" sz="4000" b="0" dirty="0" smtClean="0">
              <a:latin typeface="Palatino Linotype" pitchFamily="18" charset="0"/>
            </a:endParaRPr>
          </a:p>
          <a:p>
            <a:pPr lvl="1"/>
            <a:r>
              <a:rPr lang="ru-RU" sz="4000" b="0" dirty="0" smtClean="0">
                <a:latin typeface="Palatino Linotype" pitchFamily="18" charset="0"/>
              </a:rPr>
              <a:t>ренгенски </a:t>
            </a:r>
            <a:r>
              <a:rPr lang="sr-Latn-RS" sz="4000" b="0" dirty="0" smtClean="0">
                <a:latin typeface="Palatino Linotype" pitchFamily="18" charset="0"/>
              </a:rPr>
              <a:t> </a:t>
            </a:r>
            <a:r>
              <a:rPr lang="ru-RU" sz="4000" b="0" dirty="0" smtClean="0">
                <a:latin typeface="Palatino Linotype" pitchFamily="18" charset="0"/>
              </a:rPr>
              <a:t>снимак </a:t>
            </a:r>
            <a:r>
              <a:rPr lang="ru-RU" sz="4000" b="0" dirty="0">
                <a:latin typeface="Palatino Linotype" pitchFamily="18" charset="0"/>
              </a:rPr>
              <a:t>грудног </a:t>
            </a:r>
            <a:r>
              <a:rPr lang="ru-RU" sz="4000" b="0" dirty="0" smtClean="0">
                <a:latin typeface="Palatino Linotype" pitchFamily="18" charset="0"/>
              </a:rPr>
              <a:t>коша</a:t>
            </a:r>
            <a:endParaRPr lang="ru-RU" sz="4000" b="0" dirty="0">
              <a:latin typeface="Palatino Linotype" pitchFamily="18" charset="0"/>
            </a:endParaRPr>
          </a:p>
          <a:p>
            <a:endParaRPr lang="sr-Latn-RS" dirty="0" smtClean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96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Акутна хемолизна 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sr-Cyrl-RS" sz="1800" b="1" dirty="0" smtClean="0">
                <a:latin typeface="Palatino Linotype" pitchFamily="18" charset="0"/>
              </a:rPr>
              <a:t>Профилактичка </a:t>
            </a:r>
            <a:r>
              <a:rPr lang="sr-Cyrl-RS" sz="1800" b="1" dirty="0">
                <a:latin typeface="Palatino Linotype" pitchFamily="18" charset="0"/>
              </a:rPr>
              <a:t>терапија</a:t>
            </a:r>
            <a:endParaRPr lang="en-US" sz="1800" b="1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1 . П</a:t>
            </a:r>
            <a:r>
              <a:rPr lang="sr-Cyrl-RS" sz="1800" dirty="0" smtClean="0">
                <a:latin typeface="Palatino Linotype" pitchFamily="18" charset="0"/>
              </a:rPr>
              <a:t>ревенција </a:t>
            </a:r>
            <a:r>
              <a:rPr lang="sr-Cyrl-RS" sz="1800" b="1" dirty="0">
                <a:latin typeface="Palatino Linotype" pitchFamily="18" charset="0"/>
              </a:rPr>
              <a:t>шока</a:t>
            </a:r>
            <a:r>
              <a:rPr lang="sr-Cyrl-RS" sz="1800" dirty="0">
                <a:latin typeface="Palatino Linotype" pitchFamily="18" charset="0"/>
              </a:rPr>
              <a:t> хипотензије и акутне бубрежне </a:t>
            </a:r>
            <a:r>
              <a:rPr lang="sr-Cyrl-RS" sz="1800" dirty="0" smtClean="0">
                <a:latin typeface="Palatino Linotype" pitchFamily="18" charset="0"/>
              </a:rPr>
              <a:t>инсуфицијенције: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Инфузија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1000 </a:t>
            </a:r>
            <a:r>
              <a:rPr lang="en-US" sz="1800" dirty="0" smtClean="0">
                <a:latin typeface="Palatino Linotype" pitchFamily="18" charset="0"/>
              </a:rPr>
              <a:t>ml </a:t>
            </a:r>
            <a:r>
              <a:rPr lang="sr-Cyrl-RS" sz="1800" dirty="0" smtClean="0">
                <a:latin typeface="Palatino Linotype" pitchFamily="18" charset="0"/>
              </a:rPr>
              <a:t>физиолошког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раствора </a:t>
            </a:r>
            <a:r>
              <a:rPr lang="sr-Cyrl-RS" sz="1800" dirty="0">
                <a:latin typeface="Palatino Linotype" pitchFamily="18" charset="0"/>
              </a:rPr>
              <a:t>у току 1 </a:t>
            </a:r>
            <a:r>
              <a:rPr lang="sr-Cyrl-RS" sz="1800" dirty="0" smtClean="0">
                <a:latin typeface="Palatino Linotype" pitchFamily="18" charset="0"/>
              </a:rPr>
              <a:t>2</a:t>
            </a:r>
            <a:r>
              <a:rPr lang="en-US" sz="1800" dirty="0" smtClean="0">
                <a:latin typeface="Palatino Linotype" pitchFamily="18" charset="0"/>
              </a:rPr>
              <a:t>h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Диуретици</a:t>
            </a:r>
            <a:r>
              <a:rPr lang="sr-Latn-RS" sz="1800" dirty="0" smtClean="0">
                <a:latin typeface="Palatino Linotype" pitchFamily="18" charset="0"/>
              </a:rPr>
              <a:t>-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en-US" sz="1800" dirty="0" err="1" smtClean="0">
                <a:latin typeface="Palatino Linotype" pitchFamily="18" charset="0"/>
              </a:rPr>
              <a:t>i.v</a:t>
            </a:r>
            <a:r>
              <a:rPr lang="sr-Cyrl-RS" sz="1800" dirty="0" smtClean="0">
                <a:latin typeface="Palatino Linotype" pitchFamily="18" charset="0"/>
              </a:rPr>
              <a:t>. 80</a:t>
            </a:r>
            <a:r>
              <a:rPr lang="en-US" sz="1800" dirty="0" smtClean="0">
                <a:latin typeface="Palatino Linotype" pitchFamily="18" charset="0"/>
              </a:rPr>
              <a:t>/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120 </a:t>
            </a:r>
            <a:r>
              <a:rPr lang="en-US" sz="1800" dirty="0" smtClean="0">
                <a:latin typeface="Palatino Linotype" pitchFamily="18" charset="0"/>
              </a:rPr>
              <a:t>mg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фуросемид</a:t>
            </a:r>
            <a:r>
              <a:rPr lang="sr-Latn-RS" sz="1800" dirty="0" smtClean="0">
                <a:latin typeface="Palatino Linotype" pitchFamily="18" charset="0"/>
              </a:rPr>
              <a:t>a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Наставак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инфузије уз одржавање диурезе 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el-GR" sz="1800" dirty="0">
                <a:latin typeface="Palatino Linotype" pitchFamily="18" charset="0"/>
              </a:rPr>
              <a:t>≥</a:t>
            </a:r>
            <a:r>
              <a:rPr lang="sr-Cyrl-RS" sz="1800" dirty="0" smtClean="0">
                <a:latin typeface="Palatino Linotype" pitchFamily="18" charset="0"/>
              </a:rPr>
              <a:t>100 </a:t>
            </a:r>
            <a:r>
              <a:rPr lang="sr-Latn-RS" sz="1800" dirty="0" smtClean="0">
                <a:latin typeface="Palatino Linotype" pitchFamily="18" charset="0"/>
              </a:rPr>
              <a:t>ml</a:t>
            </a:r>
            <a:r>
              <a:rPr lang="sr-Cyrl-RS" sz="1800" dirty="0" smtClean="0">
                <a:latin typeface="Palatino Linotype" pitchFamily="18" charset="0"/>
              </a:rPr>
              <a:t>/</a:t>
            </a:r>
            <a:r>
              <a:rPr lang="sr-Latn-RS" sz="1800" dirty="0" smtClean="0">
                <a:latin typeface="Palatino Linotype" pitchFamily="18" charset="0"/>
              </a:rPr>
              <a:t>h</a:t>
            </a:r>
            <a:r>
              <a:rPr lang="sr-Cyrl-RS" sz="1800" dirty="0" smtClean="0">
                <a:latin typeface="Palatino Linotype" pitchFamily="18" charset="0"/>
              </a:rPr>
              <a:t> манитол</a:t>
            </a:r>
            <a:r>
              <a:rPr lang="sr-Latn-RS" sz="1800" dirty="0" smtClean="0">
                <a:latin typeface="Palatino Linotype" pitchFamily="18" charset="0"/>
              </a:rPr>
              <a:t>a</a:t>
            </a:r>
            <a:endParaRPr lang="en-US" sz="1800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2. </a:t>
            </a:r>
            <a:r>
              <a:rPr lang="sr-Cyrl-RS" sz="1800" b="1" dirty="0">
                <a:latin typeface="Palatino Linotype" pitchFamily="18" charset="0"/>
              </a:rPr>
              <a:t>дисеминована интраваскуларна коагулација</a:t>
            </a:r>
            <a:endParaRPr lang="en-US" sz="1800" b="1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Хепарин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5000 и.ј. </a:t>
            </a:r>
            <a:r>
              <a:rPr lang="sr-Latn-RS" sz="1800" dirty="0" smtClean="0">
                <a:latin typeface="Palatino Linotype" pitchFamily="18" charset="0"/>
              </a:rPr>
              <a:t>i.v.</a:t>
            </a:r>
            <a:r>
              <a:rPr lang="sr-Cyrl-RS" sz="1800" dirty="0" smtClean="0">
                <a:latin typeface="Palatino Linotype" pitchFamily="18" charset="0"/>
              </a:rPr>
              <a:t>. </a:t>
            </a:r>
            <a:r>
              <a:rPr lang="sr-Cyrl-RS" sz="1800" dirty="0">
                <a:latin typeface="Palatino Linotype" pitchFamily="18" charset="0"/>
              </a:rPr>
              <a:t>, наставити континураном инфузијом 1500 и.ј</a:t>
            </a:r>
            <a:r>
              <a:rPr lang="sr-Cyrl-RS" sz="1800" dirty="0" smtClean="0">
                <a:latin typeface="Palatino Linotype" pitchFamily="18" charset="0"/>
              </a:rPr>
              <a:t>./</a:t>
            </a:r>
            <a:r>
              <a:rPr lang="sr-Latn-RS" sz="1800" dirty="0" smtClean="0">
                <a:latin typeface="Palatino Linotype" pitchFamily="18" charset="0"/>
              </a:rPr>
              <a:t>h</a:t>
            </a:r>
            <a:r>
              <a:rPr lang="sr-Latn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у </a:t>
            </a:r>
            <a:r>
              <a:rPr lang="sr-Cyrl-RS" sz="1800" dirty="0">
                <a:latin typeface="Palatino Linotype" pitchFamily="18" charset="0"/>
              </a:rPr>
              <a:t>току 6 </a:t>
            </a:r>
            <a:r>
              <a:rPr lang="sr-Latn-RS" sz="1800" dirty="0" smtClean="0">
                <a:latin typeface="Palatino Linotype" pitchFamily="18" charset="0"/>
              </a:rPr>
              <a:t>-</a:t>
            </a:r>
            <a:r>
              <a:rPr lang="sr-Cyrl-RS" sz="1800" dirty="0" smtClean="0">
                <a:latin typeface="Palatino Linotype" pitchFamily="18" charset="0"/>
              </a:rPr>
              <a:t>24</a:t>
            </a:r>
            <a:r>
              <a:rPr lang="sr-Latn-RS" sz="1800" dirty="0" smtClean="0">
                <a:latin typeface="Palatino Linotype" pitchFamily="18" charset="0"/>
              </a:rPr>
              <a:t>h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Надокнада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тромбоцита </a:t>
            </a:r>
            <a:r>
              <a:rPr lang="sr-Cyrl-RS" sz="1800" dirty="0">
                <a:latin typeface="Palatino Linotype" pitchFamily="18" charset="0"/>
              </a:rPr>
              <a:t>и недостајућих фактора </a:t>
            </a:r>
            <a:r>
              <a:rPr lang="sr-Cyrl-RS" sz="1800" dirty="0" smtClean="0">
                <a:latin typeface="Palatino Linotype" pitchFamily="18" charset="0"/>
              </a:rPr>
              <a:t>коагулације</a:t>
            </a:r>
            <a:r>
              <a:rPr lang="sr-Latn-RS" sz="1800" dirty="0" smtClean="0">
                <a:latin typeface="Palatino Linotype" pitchFamily="18" charset="0"/>
              </a:rPr>
              <a:t>- </a:t>
            </a:r>
            <a:r>
              <a:rPr lang="sr-Cyrl-RS" sz="1800" dirty="0" smtClean="0">
                <a:latin typeface="Palatino Linotype" pitchFamily="18" charset="0"/>
              </a:rPr>
              <a:t>плазма</a:t>
            </a:r>
            <a:r>
              <a:rPr lang="sr-Cyrl-RS" sz="1800" dirty="0">
                <a:latin typeface="Palatino Linotype" pitchFamily="18" charset="0"/>
              </a:rPr>
              <a:t>, криопреципитати</a:t>
            </a:r>
            <a:endParaRPr lang="en-US" sz="1800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3. </a:t>
            </a:r>
            <a:r>
              <a:rPr lang="sr-Cyrl-RS" sz="1800" b="1" dirty="0">
                <a:latin typeface="Palatino Linotype" pitchFamily="18" charset="0"/>
              </a:rPr>
              <a:t>респираторна терапија</a:t>
            </a:r>
            <a:endParaRPr lang="en-US" sz="1800" b="1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О2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кисеоничка маска</a:t>
            </a:r>
            <a:endParaRPr lang="en-US" sz="1800" dirty="0">
              <a:latin typeface="Palatino Linotype" pitchFamily="18" charset="0"/>
            </a:endParaRPr>
          </a:p>
          <a:p>
            <a:pPr lvl="0"/>
            <a:r>
              <a:rPr lang="sr-Cyrl-RS" sz="1800" dirty="0" smtClean="0">
                <a:latin typeface="Palatino Linotype" pitchFamily="18" charset="0"/>
              </a:rPr>
              <a:t>Инвазивна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или неинвазивна механичка вентилација</a:t>
            </a:r>
            <a:endParaRPr lang="en-US" sz="1800" dirty="0">
              <a:latin typeface="Palatino Linotype" pitchFamily="18" charset="0"/>
            </a:endParaRPr>
          </a:p>
          <a:p>
            <a:pPr marL="0" lvl="0" indent="0">
              <a:buNone/>
            </a:pPr>
            <a:r>
              <a:rPr lang="sr-Cyrl-RS" sz="1800" dirty="0">
                <a:latin typeface="Palatino Linotype" pitchFamily="18" charset="0"/>
              </a:rPr>
              <a:t>4. тешка акутна бубрежна инсуфицијенција </a:t>
            </a:r>
            <a:r>
              <a:rPr lang="sr-Latn-RS" sz="1800" dirty="0" smtClean="0">
                <a:latin typeface="Palatino Linotype" pitchFamily="18" charset="0"/>
              </a:rPr>
              <a:t>-</a:t>
            </a:r>
            <a:r>
              <a:rPr lang="sr-Cyrl-RS" sz="1800" b="1" dirty="0" smtClean="0">
                <a:latin typeface="Palatino Linotype" pitchFamily="18" charset="0"/>
              </a:rPr>
              <a:t>дијализа</a:t>
            </a:r>
            <a:endParaRPr lang="en-US" sz="1800" b="1" dirty="0">
              <a:latin typeface="Palatino Linotype" pitchFamily="18" charset="0"/>
            </a:endParaRPr>
          </a:p>
          <a:p>
            <a:pPr lvl="0"/>
            <a:endParaRPr lang="sr-Latn-RS" sz="1800" dirty="0" smtClean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ако </a:t>
            </a:r>
            <a:r>
              <a:rPr lang="sr-Cyrl-RS" sz="1800" b="1" dirty="0">
                <a:latin typeface="Palatino Linotype" pitchFamily="18" charset="0"/>
              </a:rPr>
              <a:t>је утврђен узрок ахр може се трансфундовати нова крв</a:t>
            </a:r>
            <a:r>
              <a:rPr lang="sr-Latn-RS" sz="1800" b="1" dirty="0" smtClean="0">
                <a:latin typeface="Palatino Linotype" pitchFamily="18" charset="0"/>
              </a:rPr>
              <a:t>a</a:t>
            </a:r>
            <a:endParaRPr lang="en-US" sz="18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06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Одложена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послетрансфузијска </a:t>
            </a:r>
            <a:r>
              <a:rPr lang="sr-Cyrl-RS" dirty="0">
                <a:latin typeface="Palatino Linotype" pitchFamily="18" charset="0"/>
              </a:rPr>
              <a:t>хемолизна </a:t>
            </a:r>
            <a:r>
              <a:rPr lang="sr-Cyrl-RS" dirty="0" smtClean="0">
                <a:latin typeface="Palatino Linotype" pitchFamily="18" charset="0"/>
              </a:rPr>
              <a:t>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Palatino Linotype" pitchFamily="18" charset="0"/>
              </a:rPr>
              <a:t>Раније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сензибилисано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примаоц </a:t>
            </a:r>
            <a:r>
              <a:rPr lang="sr-Cyrl-RS" dirty="0">
                <a:latin typeface="Palatino Linotype" pitchFamily="18" charset="0"/>
              </a:rPr>
              <a:t>на унети </a:t>
            </a:r>
            <a:r>
              <a:rPr lang="sr-Cyrl-RS" dirty="0" smtClean="0">
                <a:latin typeface="Palatino Linotype" pitchFamily="18" charset="0"/>
              </a:rPr>
              <a:t>антиген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трансфундованих </a:t>
            </a:r>
            <a:r>
              <a:rPr lang="sr-Cyrl-RS" dirty="0">
                <a:latin typeface="Palatino Linotype" pitchFamily="18" charset="0"/>
              </a:rPr>
              <a:t>еритроцита</a:t>
            </a:r>
          </a:p>
          <a:p>
            <a:r>
              <a:rPr lang="sr-Cyrl-RS" dirty="0" smtClean="0">
                <a:latin typeface="Palatino Linotype" pitchFamily="18" charset="0"/>
              </a:rPr>
              <a:t>Јавља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се 5 </a:t>
            </a:r>
            <a:r>
              <a:rPr lang="sr-Latn-RS" dirty="0" smtClean="0">
                <a:latin typeface="Palatino Linotype" pitchFamily="18" charset="0"/>
              </a:rPr>
              <a:t>-</a:t>
            </a:r>
            <a:r>
              <a:rPr lang="sr-Cyrl-RS" dirty="0" smtClean="0">
                <a:latin typeface="Palatino Linotype" pitchFamily="18" charset="0"/>
              </a:rPr>
              <a:t>14 </a:t>
            </a:r>
            <a:r>
              <a:rPr lang="sr-Cyrl-RS" dirty="0">
                <a:latin typeface="Palatino Linotype" pitchFamily="18" charset="0"/>
              </a:rPr>
              <a:t>дана од трансфузије </a:t>
            </a:r>
            <a:endParaRPr lang="sr-Latn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Хемолиза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еритроцита дешава </a:t>
            </a:r>
            <a:r>
              <a:rPr lang="sr-Cyrl-RS" dirty="0" smtClean="0">
                <a:latin typeface="Palatino Linotype" pitchFamily="18" charset="0"/>
              </a:rPr>
              <a:t>се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екстраваскуларно </a:t>
            </a:r>
            <a:r>
              <a:rPr lang="sr-Cyrl-RS" dirty="0">
                <a:latin typeface="Palatino Linotype" pitchFamily="18" charset="0"/>
              </a:rPr>
              <a:t>у ретикулохистиоцитном систему</a:t>
            </a:r>
          </a:p>
          <a:p>
            <a:r>
              <a:rPr lang="sr-Cyrl-RS" dirty="0" smtClean="0">
                <a:latin typeface="Palatino Linotype" pitchFamily="18" charset="0"/>
              </a:rPr>
              <a:t>Знаци</a:t>
            </a:r>
            <a:r>
              <a:rPr lang="sr-Latn-RS" dirty="0" smtClean="0">
                <a:latin typeface="Palatino Linotype" pitchFamily="18" charset="0"/>
              </a:rPr>
              <a:t>: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повећање </a:t>
            </a:r>
            <a:r>
              <a:rPr lang="sr-Cyrl-RS" b="0" dirty="0">
                <a:latin typeface="Palatino Linotype" pitchFamily="18" charset="0"/>
              </a:rPr>
              <a:t>билирубина у крви</a:t>
            </a:r>
          </a:p>
          <a:p>
            <a:pPr lvl="1"/>
            <a:r>
              <a:rPr lang="sr-Cyrl-RS" b="0" dirty="0">
                <a:latin typeface="Palatino Linotype" pitchFamily="18" charset="0"/>
              </a:rPr>
              <a:t>смањење еритроцита и хемоглобина</a:t>
            </a:r>
          </a:p>
          <a:p>
            <a:r>
              <a:rPr lang="sr-Cyrl-RS" dirty="0" smtClean="0">
                <a:latin typeface="Palatino Linotype" pitchFamily="18" charset="0"/>
              </a:rPr>
              <a:t>Лабараторијска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испитивања алоантитела у крви </a:t>
            </a:r>
            <a:r>
              <a:rPr lang="sr-Cyrl-RS" dirty="0" smtClean="0">
                <a:latin typeface="Palatino Linotype" pitchFamily="18" charset="0"/>
              </a:rPr>
              <a:t>примаоца</a:t>
            </a:r>
            <a:endParaRPr lang="sr-Latn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Нема ризика од акутне бубрежне инсуфицијенције</a:t>
            </a:r>
            <a:endParaRPr lang="sr-Cyrl-RS" dirty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28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Фебрилна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нехемолизна реакција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Autofit/>
          </a:bodyPr>
          <a:lstStyle/>
          <a:p>
            <a:r>
              <a:rPr lang="sr-Cyrl-RS" sz="1800" dirty="0" smtClean="0">
                <a:latin typeface="Palatino Linotype" pitchFamily="18" charset="0"/>
              </a:rPr>
              <a:t>Најчешћа   непосредна </a:t>
            </a:r>
            <a:r>
              <a:rPr lang="sr-Cyrl-RS" sz="1800" dirty="0">
                <a:latin typeface="Palatino Linotype" pitchFamily="18" charset="0"/>
              </a:rPr>
              <a:t>послетрансфузијска реакција у </a:t>
            </a:r>
            <a:r>
              <a:rPr lang="sr-Cyrl-RS" sz="1800" b="1" dirty="0">
                <a:latin typeface="Palatino Linotype" pitchFamily="18" charset="0"/>
              </a:rPr>
              <a:t>1% </a:t>
            </a:r>
            <a:r>
              <a:rPr lang="sr-Cyrl-RS" sz="1800" dirty="0">
                <a:latin typeface="Palatino Linotype" pitchFamily="18" charset="0"/>
              </a:rPr>
              <a:t>трансфузија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Последица-</a:t>
            </a:r>
            <a:r>
              <a:rPr lang="sr-Cyrl-RS" sz="1800" dirty="0" smtClean="0">
                <a:latin typeface="Palatino Linotype" pitchFamily="18" charset="0"/>
              </a:rPr>
              <a:t> имунски одговор </a:t>
            </a:r>
            <a:r>
              <a:rPr lang="sr-Cyrl-RS" sz="1800" dirty="0">
                <a:latin typeface="Palatino Linotype" pitchFamily="18" charset="0"/>
              </a:rPr>
              <a:t>примаочевих антилеукоцитарних </a:t>
            </a:r>
            <a:r>
              <a:rPr lang="sr-Cyrl-RS" sz="1800" dirty="0" smtClean="0">
                <a:latin typeface="Palatino Linotype" pitchFamily="18" charset="0"/>
              </a:rPr>
              <a:t>антитела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са </a:t>
            </a:r>
            <a:r>
              <a:rPr lang="sr-Cyrl-RS" sz="1800" dirty="0">
                <a:latin typeface="Palatino Linotype" pitchFamily="18" charset="0"/>
              </a:rPr>
              <a:t>антигенима леукоцита даваоца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dirty="0" smtClean="0">
                <a:latin typeface="Palatino Linotype" pitchFamily="18" charset="0"/>
              </a:rPr>
              <a:t>Најчешће  </a:t>
            </a:r>
            <a:r>
              <a:rPr lang="sr-Cyrl-RS" sz="1800" dirty="0">
                <a:latin typeface="Palatino Linotype" pitchFamily="18" charset="0"/>
              </a:rPr>
              <a:t>се јавља код мултитрансфундованих пацијената и жена </a:t>
            </a:r>
            <a:r>
              <a:rPr lang="sr-Cyrl-RS" sz="1800" dirty="0" smtClean="0">
                <a:latin typeface="Palatino Linotype" pitchFamily="18" charset="0"/>
              </a:rPr>
              <a:t>које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су </a:t>
            </a:r>
            <a:r>
              <a:rPr lang="sr-Cyrl-RS" sz="1800" dirty="0">
                <a:latin typeface="Palatino Linotype" pitchFamily="18" charset="0"/>
              </a:rPr>
              <a:t>више пута рађале и који су већ били у контакту са антигенима </a:t>
            </a:r>
            <a:r>
              <a:rPr lang="sr-Cyrl-RS" sz="1800" dirty="0" smtClean="0">
                <a:latin typeface="Palatino Linotype" pitchFamily="18" charset="0"/>
              </a:rPr>
              <a:t>на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леукоцитима </a:t>
            </a:r>
            <a:r>
              <a:rPr lang="sr-Cyrl-RS" sz="1800" dirty="0">
                <a:latin typeface="Palatino Linotype" pitchFamily="18" charset="0"/>
              </a:rPr>
              <a:t>претходних трансфузија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Симптоми  </a:t>
            </a:r>
            <a:r>
              <a:rPr lang="sr-Cyrl-RS" sz="1800" b="1" dirty="0">
                <a:latin typeface="Palatino Linotype" pitchFamily="18" charset="0"/>
              </a:rPr>
              <a:t>и </a:t>
            </a:r>
            <a:r>
              <a:rPr lang="sr-Cyrl-RS" sz="1800" b="1" dirty="0" smtClean="0">
                <a:latin typeface="Palatino Linotype" pitchFamily="18" charset="0"/>
              </a:rPr>
              <a:t>знаци</a:t>
            </a:r>
            <a:r>
              <a:rPr lang="sr-Cyrl-RS" sz="1800" dirty="0" smtClean="0">
                <a:latin typeface="Palatino Linotype" pitchFamily="18" charset="0"/>
              </a:rPr>
              <a:t>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фебрилност 0.5 </a:t>
            </a:r>
            <a:r>
              <a:rPr lang="sr-Cyrl-RS" sz="1400" b="0" dirty="0" smtClean="0">
                <a:latin typeface="Palatino Linotype" pitchFamily="18" charset="0"/>
              </a:rPr>
              <a:t>-3</a:t>
            </a:r>
            <a:r>
              <a:rPr lang="sr-Latn-RS" sz="1400" b="0" dirty="0" smtClean="0">
                <a:latin typeface="Palatino Linotype" pitchFamily="18" charset="0"/>
              </a:rPr>
              <a:t>h </a:t>
            </a:r>
            <a:r>
              <a:rPr lang="sr-Cyrl-RS" sz="1400" b="0" dirty="0" smtClean="0">
                <a:latin typeface="Palatino Linotype" pitchFamily="18" charset="0"/>
              </a:rPr>
              <a:t>после </a:t>
            </a:r>
            <a:r>
              <a:rPr lang="sr-Cyrl-RS" sz="1400" b="0" dirty="0">
                <a:latin typeface="Palatino Linotype" pitchFamily="18" charset="0"/>
              </a:rPr>
              <a:t>највише 200 </a:t>
            </a:r>
            <a:r>
              <a:rPr lang="sr-Latn-RS" sz="1400" b="0" dirty="0" smtClean="0">
                <a:latin typeface="Palatino Linotype" pitchFamily="18" charset="0"/>
              </a:rPr>
              <a:t>ml</a:t>
            </a:r>
            <a:r>
              <a:rPr lang="sr-Cyrl-RS" sz="1400" b="0" dirty="0" smtClean="0">
                <a:latin typeface="Palatino Linotype" pitchFamily="18" charset="0"/>
              </a:rPr>
              <a:t>трансфузије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главобоља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дрхтавица, малаксалост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болови у мишићима груди и леђа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мука повраћање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>
                <a:latin typeface="Palatino Linotype" pitchFamily="18" charset="0"/>
              </a:rPr>
              <a:t>хипотензија изузетно ретка</a:t>
            </a:r>
            <a:endParaRPr lang="en-US" sz="1400" b="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Диференцијална  </a:t>
            </a:r>
            <a:r>
              <a:rPr lang="sr-Cyrl-RS" sz="1800" b="1" dirty="0">
                <a:latin typeface="Palatino Linotype" pitchFamily="18" charset="0"/>
              </a:rPr>
              <a:t>дијагноза </a:t>
            </a:r>
            <a:r>
              <a:rPr lang="sr-Cyrl-RS" sz="1800" dirty="0">
                <a:latin typeface="Palatino Linotype" pitchFamily="18" charset="0"/>
              </a:rPr>
              <a:t>у односу на трансфузију </a:t>
            </a:r>
            <a:r>
              <a:rPr lang="sr-Cyrl-RS" sz="1800" dirty="0" smtClean="0">
                <a:latin typeface="Palatino Linotype" pitchFamily="18" charset="0"/>
              </a:rPr>
              <a:t>контаминирану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бактеријама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Поступак</a:t>
            </a:r>
            <a:r>
              <a:rPr lang="sr-Cyrl-RS" sz="1800" dirty="0" smtClean="0">
                <a:latin typeface="Palatino Linotype" pitchFamily="18" charset="0"/>
              </a:rPr>
              <a:t>:  </a:t>
            </a:r>
            <a:r>
              <a:rPr lang="sr-Cyrl-RS" sz="1800" dirty="0">
                <a:latin typeface="Palatino Linotype" pitchFamily="18" charset="0"/>
              </a:rPr>
              <a:t>одмах зауставити трансфузију и утврдити узрок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Терапија</a:t>
            </a:r>
            <a:r>
              <a:rPr lang="sr-Cyrl-RS" sz="1800" dirty="0" smtClean="0">
                <a:latin typeface="Palatino Linotype" pitchFamily="18" charset="0"/>
              </a:rPr>
              <a:t>:  антипиретици- Новалгетол</a:t>
            </a:r>
            <a:endParaRPr lang="en-US" sz="1800" dirty="0">
              <a:latin typeface="Palatino Linotype" pitchFamily="18" charset="0"/>
            </a:endParaRPr>
          </a:p>
          <a:p>
            <a:r>
              <a:rPr lang="sr-Cyrl-RS" sz="1800" b="1" dirty="0" smtClean="0">
                <a:latin typeface="Palatino Linotype" pitchFamily="18" charset="0"/>
              </a:rPr>
              <a:t>Превенција</a:t>
            </a:r>
            <a:r>
              <a:rPr lang="sr-Cyrl-RS" sz="1800" dirty="0" smtClean="0">
                <a:latin typeface="Palatino Linotype" pitchFamily="18" charset="0"/>
              </a:rPr>
              <a:t>:  </a:t>
            </a:r>
            <a:r>
              <a:rPr lang="sr-Cyrl-RS" sz="1800" dirty="0">
                <a:latin typeface="Palatino Linotype" pitchFamily="18" charset="0"/>
              </a:rPr>
              <a:t>крв сиромашна у </a:t>
            </a:r>
            <a:r>
              <a:rPr lang="sr-Cyrl-RS" sz="1800" dirty="0" smtClean="0">
                <a:latin typeface="Palatino Linotype" pitchFamily="18" charset="0"/>
              </a:rPr>
              <a:t>леукоцитима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75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Алергијске</a:t>
            </a:r>
            <a:r>
              <a:rPr lang="sr-Latn-R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реакције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sr-Cyrl-RS" sz="1800" dirty="0" smtClean="0">
                <a:latin typeface="Palatino Linotype" pitchFamily="18" charset="0"/>
              </a:rPr>
              <a:t>Најчешћи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нежељени ефекти</a:t>
            </a:r>
            <a:endParaRPr lang="sr-Latn-RS" sz="1800" dirty="0">
              <a:latin typeface="Palatino Linotype" pitchFamily="18" charset="0"/>
            </a:endParaRPr>
          </a:p>
          <a:p>
            <a:r>
              <a:rPr lang="sr-Cyrl-RS" sz="1800" dirty="0" smtClean="0">
                <a:latin typeface="Palatino Linotype" pitchFamily="18" charset="0"/>
              </a:rPr>
              <a:t>Чешће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 после трансфузије целе крви, плазме и протеинских продуката</a:t>
            </a:r>
          </a:p>
          <a:p>
            <a:r>
              <a:rPr lang="sr-Cyrl-RS" sz="1800" dirty="0" smtClean="0">
                <a:latin typeface="Palatino Linotype" pitchFamily="18" charset="0"/>
              </a:rPr>
              <a:t>Реакција</a:t>
            </a:r>
            <a:r>
              <a:rPr lang="sr-Latn-R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антитела примаоца са антигенима протеина у крви даваоца</a:t>
            </a:r>
          </a:p>
          <a:p>
            <a:r>
              <a:rPr lang="sr-Cyrl-RS" sz="1800" dirty="0" smtClean="0">
                <a:latin typeface="Palatino Linotype" pitchFamily="18" charset="0"/>
              </a:rPr>
              <a:t>Симптоми</a:t>
            </a:r>
            <a:r>
              <a:rPr lang="sr-Latn-RS" sz="1800" dirty="0" smtClean="0">
                <a:latin typeface="Palatino Linotype" pitchFamily="18" charset="0"/>
              </a:rPr>
              <a:t>  </a:t>
            </a:r>
            <a:r>
              <a:rPr lang="sr-Cyrl-RS" sz="1800" dirty="0" smtClean="0">
                <a:latin typeface="Palatino Linotype" pitchFamily="18" charset="0"/>
              </a:rPr>
              <a:t>и знаци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јављају 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се након трансфузије бар половине јединице крви, односно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одговарајуће количине плазме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Свраб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 удружен са осипом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Уртикарија</a:t>
            </a:r>
            <a:r>
              <a:rPr lang="sr-Latn-R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 по кожи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Пораст телесне температуре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Респираторне  сметње</a:t>
            </a:r>
          </a:p>
          <a:p>
            <a:r>
              <a:rPr lang="sr-Cyrl-RS" sz="1800" dirty="0" smtClean="0">
                <a:latin typeface="Palatino Linotype" pitchFamily="18" charset="0"/>
              </a:rPr>
              <a:t>Поступак: </a:t>
            </a:r>
            <a:endParaRPr lang="sr-Cyrl-RS" sz="180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Зауставити  трансфузију без извлачења каниле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Антихистаминици </a:t>
            </a:r>
            <a:r>
              <a:rPr lang="sr-Latn-RS" sz="1400" b="0" dirty="0" smtClean="0">
                <a:latin typeface="Palatino Linotype" pitchFamily="18" charset="0"/>
              </a:rPr>
              <a:t>Phenergan</a:t>
            </a:r>
            <a:endParaRPr lang="sr-Cyrl-RS" sz="1400" b="0" dirty="0" smtClean="0">
              <a:latin typeface="Palatino Linotype" pitchFamily="18" charset="0"/>
            </a:endParaRPr>
          </a:p>
          <a:p>
            <a:pPr lvl="1"/>
            <a:r>
              <a:rPr lang="sr-Latn-RS" sz="1400" b="0" dirty="0" smtClean="0">
                <a:latin typeface="Palatino Linotype" pitchFamily="18" charset="0"/>
              </a:rPr>
              <a:t>CaCl2</a:t>
            </a:r>
            <a:endParaRPr lang="sr-Cyrl-R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Антипиретици  Новалгетол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Кортикостероиди  </a:t>
            </a:r>
            <a:r>
              <a:rPr lang="sr-Cyrl-RS" sz="1400" b="0" dirty="0">
                <a:latin typeface="Palatino Linotype" pitchFamily="18" charset="0"/>
              </a:rPr>
              <a:t>Х</a:t>
            </a:r>
            <a:r>
              <a:rPr lang="sr-Cyrl-RS" sz="1400" b="0" dirty="0" smtClean="0">
                <a:latin typeface="Palatino Linotype" pitchFamily="18" charset="0"/>
              </a:rPr>
              <a:t>идрокортизон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адреналин</a:t>
            </a:r>
          </a:p>
        </p:txBody>
      </p:sp>
    </p:spTree>
    <p:extLst>
      <p:ext uri="{BB962C8B-B14F-4D97-AF65-F5344CB8AC3E}">
        <p14:creationId xmlns:p14="http://schemas.microsoft.com/office/powerpoint/2010/main" val="70715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Крварење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Унутрашње крварење са спољашњом манифестацијом:</a:t>
            </a:r>
          </a:p>
          <a:p>
            <a:pPr lvl="1" algn="just"/>
            <a:r>
              <a:rPr lang="en-US" b="0" i="1" dirty="0" err="1" smtClean="0">
                <a:latin typeface="Palatino Linotype" pitchFamily="18" charset="0"/>
              </a:rPr>
              <a:t>Hemoptizija</a:t>
            </a:r>
            <a:r>
              <a:rPr lang="sr-Cyrl-RS" b="0" dirty="0" smtClean="0">
                <a:latin typeface="Palatino Linotype" pitchFamily="18" charset="0"/>
              </a:rPr>
              <a:t>- искашљавање крви</a:t>
            </a:r>
          </a:p>
          <a:p>
            <a:pPr lvl="1" algn="just"/>
            <a:r>
              <a:rPr lang="en-US" b="0" i="1" dirty="0" err="1" smtClean="0">
                <a:latin typeface="Palatino Linotype" pitchFamily="18" charset="0"/>
              </a:rPr>
              <a:t>Hematemeza</a:t>
            </a:r>
            <a:r>
              <a:rPr lang="sr-Cyrl-RS" b="0" dirty="0" smtClean="0">
                <a:latin typeface="Palatino Linotype" pitchFamily="18" charset="0"/>
              </a:rPr>
              <a:t>- повраћање крви</a:t>
            </a:r>
          </a:p>
          <a:p>
            <a:pPr lvl="1" algn="just"/>
            <a:r>
              <a:rPr lang="en-US" b="0" i="1" dirty="0" smtClean="0">
                <a:latin typeface="Palatino Linotype" pitchFamily="18" charset="0"/>
              </a:rPr>
              <a:t>Mel</a:t>
            </a:r>
            <a:r>
              <a:rPr lang="sr-Cyrl-RS" b="0" i="1" dirty="0" smtClean="0">
                <a:latin typeface="Palatino Linotype" pitchFamily="18" charset="0"/>
              </a:rPr>
              <a:t>а</a:t>
            </a:r>
            <a:r>
              <a:rPr lang="en-US" b="0" i="1" dirty="0" err="1" smtClean="0">
                <a:latin typeface="Palatino Linotype" pitchFamily="18" charset="0"/>
              </a:rPr>
              <a:t>ena</a:t>
            </a:r>
            <a:r>
              <a:rPr lang="sr-Cyrl-RS" b="0" dirty="0" smtClean="0">
                <a:latin typeface="Palatino Linotype" pitchFamily="18" charset="0"/>
              </a:rPr>
              <a:t>- црна, катранаста столица</a:t>
            </a:r>
          </a:p>
          <a:p>
            <a:pPr lvl="1" algn="just"/>
            <a:r>
              <a:rPr lang="en-US" b="0" i="1" dirty="0" err="1" smtClean="0">
                <a:latin typeface="Palatino Linotype" pitchFamily="18" charset="0"/>
              </a:rPr>
              <a:t>Rektoragija</a:t>
            </a:r>
            <a:r>
              <a:rPr lang="sr-Cyrl-RS" b="0" dirty="0" smtClean="0">
                <a:latin typeface="Palatino Linotype" pitchFamily="18" charset="0"/>
              </a:rPr>
              <a:t>- свежа крв и коагулуми у столици</a:t>
            </a:r>
          </a:p>
          <a:p>
            <a:pPr lvl="1" algn="just"/>
            <a:r>
              <a:rPr lang="sr-Latn-RS" b="0" i="1" dirty="0" smtClean="0">
                <a:latin typeface="Palatino Linotype" pitchFamily="18" charset="0"/>
              </a:rPr>
              <a:t>Hematohezija-</a:t>
            </a:r>
            <a:r>
              <a:rPr lang="sr-Cyrl-RS" b="0" dirty="0" smtClean="0">
                <a:latin typeface="Palatino Linotype" pitchFamily="18" charset="0"/>
              </a:rPr>
              <a:t>присуство крви у столици помешано са столицом нормалног изгледа</a:t>
            </a:r>
          </a:p>
          <a:p>
            <a:pPr lvl="1" algn="just"/>
            <a:r>
              <a:rPr lang="en-US" b="0" i="1" dirty="0" err="1" smtClean="0">
                <a:latin typeface="Palatino Linotype" pitchFamily="18" charset="0"/>
              </a:rPr>
              <a:t>Metroragija</a:t>
            </a:r>
            <a:r>
              <a:rPr lang="sr-Cyrl-RS" b="0" dirty="0" smtClean="0">
                <a:latin typeface="Palatino Linotype" pitchFamily="18" charset="0"/>
              </a:rPr>
              <a:t>- гинеколошко крварење</a:t>
            </a:r>
          </a:p>
          <a:p>
            <a:pPr lvl="1" algn="just"/>
            <a:r>
              <a:rPr lang="en-US" b="0" i="1" dirty="0" err="1" smtClean="0">
                <a:latin typeface="Palatino Linotype" pitchFamily="18" charset="0"/>
              </a:rPr>
              <a:t>Hematurija</a:t>
            </a:r>
            <a:r>
              <a:rPr lang="sr-Cyrl-RS" b="0" dirty="0" smtClean="0">
                <a:latin typeface="Palatino Linotype" pitchFamily="18" charset="0"/>
              </a:rPr>
              <a:t>- крв у урину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36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А</a:t>
            </a:r>
            <a:r>
              <a:rPr lang="en-US" dirty="0" err="1" smtClean="0">
                <a:latin typeface="Palatino Linotype" pitchFamily="18" charset="0"/>
              </a:rPr>
              <a:t>кутни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некардиогени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едем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плућа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en-US" sz="1600" dirty="0" err="1" smtClean="0">
                <a:latin typeface="Palatino Linotype" pitchFamily="18" charset="0"/>
              </a:rPr>
              <a:t>оследица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реакције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између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даваочевих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антилеукоцитарних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антитела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примаочевих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леукоцита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en-US" sz="1600" dirty="0" err="1" smtClean="0">
                <a:latin typeface="Palatino Linotype" pitchFamily="18" charset="0"/>
              </a:rPr>
              <a:t>астаје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повећана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пропустљивост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ендотела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плућних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капилара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en-US" sz="1600" dirty="0" err="1" smtClean="0">
                <a:latin typeface="Palatino Linotype" pitchFamily="18" charset="0"/>
              </a:rPr>
              <a:t>акупља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течност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интерстицијуму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плућа</a:t>
            </a:r>
            <a:r>
              <a:rPr lang="en-US" sz="1600" dirty="0">
                <a:latin typeface="Palatino Linotype" pitchFamily="18" charset="0"/>
              </a:rPr>
              <a:t> и </a:t>
            </a:r>
            <a:r>
              <a:rPr lang="en-US" sz="1600" dirty="0" err="1">
                <a:latin typeface="Palatino Linotype" pitchFamily="18" charset="0"/>
              </a:rPr>
              <a:t>алвеолама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en-US" sz="1600" dirty="0" err="1" smtClean="0">
                <a:latin typeface="Palatino Linotype" pitchFamily="18" charset="0"/>
              </a:rPr>
              <a:t>лућни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едем</a:t>
            </a:r>
            <a:endParaRPr lang="en-US" sz="1600" dirty="0">
              <a:latin typeface="Palatino Linotype" pitchFamily="18" charset="0"/>
            </a:endParaRPr>
          </a:p>
          <a:p>
            <a:r>
              <a:rPr lang="sr-Cyrl-RS" sz="1600" b="1" dirty="0" smtClean="0">
                <a:latin typeface="Palatino Linotype" pitchFamily="18" charset="0"/>
              </a:rPr>
              <a:t>С</a:t>
            </a:r>
            <a:r>
              <a:rPr lang="en-US" sz="1600" b="1" dirty="0" err="1" smtClean="0">
                <a:latin typeface="Palatino Linotype" pitchFamily="18" charset="0"/>
              </a:rPr>
              <a:t>имптоми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en-US" sz="1600" b="1" dirty="0" smtClean="0">
                <a:latin typeface="Palatino Linotype" pitchFamily="18" charset="0"/>
              </a:rPr>
              <a:t>и </a:t>
            </a:r>
            <a:r>
              <a:rPr lang="en-US" sz="1600" b="1" dirty="0" err="1">
                <a:latin typeface="Palatino Linotype" pitchFamily="18" charset="0"/>
              </a:rPr>
              <a:t>знаци</a:t>
            </a:r>
            <a:endParaRPr lang="en-US" sz="1600" b="1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К</a:t>
            </a:r>
            <a:r>
              <a:rPr lang="en-US" sz="1400" b="0" dirty="0" err="1" smtClean="0">
                <a:latin typeface="Palatino Linotype" pitchFamily="18" charset="0"/>
              </a:rPr>
              <a:t>ашаљ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Д</a:t>
            </a:r>
            <a:r>
              <a:rPr lang="en-US" sz="1400" b="0" dirty="0" err="1" smtClean="0">
                <a:latin typeface="Palatino Linotype" pitchFamily="18" charset="0"/>
              </a:rPr>
              <a:t>испнеја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отежано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дисање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Б</a:t>
            </a:r>
            <a:r>
              <a:rPr lang="en-US" sz="1400" b="0" dirty="0" err="1" smtClean="0">
                <a:latin typeface="Palatino Linotype" pitchFamily="18" charset="0"/>
              </a:rPr>
              <a:t>ол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>
                <a:latin typeface="Palatino Linotype" pitchFamily="18" charset="0"/>
              </a:rPr>
              <a:t>у </a:t>
            </a:r>
            <a:r>
              <a:rPr lang="en-US" sz="1400" b="0" dirty="0" err="1">
                <a:latin typeface="Palatino Linotype" pitchFamily="18" charset="0"/>
              </a:rPr>
              <a:t>грудном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кошу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Д</a:t>
            </a:r>
            <a:r>
              <a:rPr lang="en-US" sz="1400" b="0" dirty="0" err="1" smtClean="0">
                <a:latin typeface="Palatino Linotype" pitchFamily="18" charset="0"/>
              </a:rPr>
              <a:t>рхтавица</a:t>
            </a:r>
            <a:r>
              <a:rPr lang="en-US" sz="1400" b="0" dirty="0" smtClean="0">
                <a:latin typeface="Palatino Linotype" pitchFamily="18" charset="0"/>
              </a:rPr>
              <a:t>, </a:t>
            </a:r>
            <a:r>
              <a:rPr lang="en-US" sz="1400" b="0" dirty="0" err="1">
                <a:latin typeface="Palatino Linotype" pitchFamily="18" charset="0"/>
              </a:rPr>
              <a:t>висока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телесна</a:t>
            </a:r>
            <a:r>
              <a:rPr lang="en-US" sz="1400" b="0" dirty="0">
                <a:latin typeface="Palatino Linotype" pitchFamily="18" charset="0"/>
              </a:rPr>
              <a:t> т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Х</a:t>
            </a:r>
            <a:r>
              <a:rPr lang="en-US" sz="1400" b="0" dirty="0" err="1" smtClean="0">
                <a:latin typeface="Palatino Linotype" pitchFamily="18" charset="0"/>
              </a:rPr>
              <a:t>ипертензија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Х</a:t>
            </a:r>
            <a:r>
              <a:rPr lang="en-US" sz="1400" b="0" dirty="0" err="1" smtClean="0">
                <a:latin typeface="Palatino Linotype" pitchFamily="18" charset="0"/>
              </a:rPr>
              <a:t>ипоксија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са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цијанозом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Р</a:t>
            </a:r>
            <a:r>
              <a:rPr lang="en-US" sz="1400" b="0" dirty="0" err="1" smtClean="0">
                <a:latin typeface="Palatino Linotype" pitchFamily="18" charset="0"/>
              </a:rPr>
              <a:t>тг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 smtClean="0">
                <a:latin typeface="Palatino Linotype" pitchFamily="18" charset="0"/>
              </a:rPr>
              <a:t>плућа</a:t>
            </a:r>
            <a:r>
              <a:rPr lang="sr-Cyrl-RS" sz="1400" b="0" dirty="0">
                <a:latin typeface="Palatino Linotype" pitchFamily="18" charset="0"/>
              </a:rPr>
              <a:t>-</a:t>
            </a:r>
            <a:r>
              <a:rPr lang="en-US" sz="1400" b="0" dirty="0" err="1" smtClean="0">
                <a:latin typeface="Palatino Linotype" pitchFamily="18" charset="0"/>
              </a:rPr>
              <a:t>дифузни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мрљасти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инфилтрати</a:t>
            </a:r>
            <a:endParaRPr lang="en-US" sz="1400" b="0" dirty="0">
              <a:latin typeface="Palatino Linotype" pitchFamily="18" charset="0"/>
            </a:endParaRPr>
          </a:p>
          <a:p>
            <a:r>
              <a:rPr lang="sr-Cyrl-RS" sz="1600" b="1" dirty="0" smtClean="0">
                <a:latin typeface="Palatino Linotype" pitchFamily="18" charset="0"/>
              </a:rPr>
              <a:t>П</a:t>
            </a:r>
            <a:r>
              <a:rPr lang="en-US" sz="1600" b="1" dirty="0" err="1" smtClean="0">
                <a:latin typeface="Palatino Linotype" pitchFamily="18" charset="0"/>
              </a:rPr>
              <a:t>оступак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endParaRPr lang="en-US" sz="1600" b="1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З</a:t>
            </a:r>
            <a:r>
              <a:rPr lang="en-US" sz="1400" b="0" dirty="0" err="1" smtClean="0">
                <a:latin typeface="Palatino Linotype" pitchFamily="18" charset="0"/>
              </a:rPr>
              <a:t>ауставити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трансфузију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Р</a:t>
            </a:r>
            <a:r>
              <a:rPr lang="en-US" sz="1400" b="0" dirty="0" err="1" smtClean="0">
                <a:latin typeface="Palatino Linotype" pitchFamily="18" charset="0"/>
              </a:rPr>
              <a:t>еспираторна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подршка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вентилатор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за</a:t>
            </a:r>
            <a:r>
              <a:rPr lang="en-US" sz="1400" b="0" dirty="0">
                <a:latin typeface="Palatino Linotype" pitchFamily="18" charset="0"/>
              </a:rPr>
              <a:t> </a:t>
            </a:r>
            <a:r>
              <a:rPr lang="en-US" sz="1400" b="0" dirty="0" err="1">
                <a:latin typeface="Palatino Linotype" pitchFamily="18" charset="0"/>
              </a:rPr>
              <a:t>дисање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О</a:t>
            </a:r>
            <a:r>
              <a:rPr lang="en-US" sz="1400" b="0" dirty="0" smtClean="0">
                <a:latin typeface="Palatino Linotype" pitchFamily="18" charset="0"/>
              </a:rPr>
              <a:t>2</a:t>
            </a:r>
            <a:r>
              <a:rPr lang="sr-Cyrl-RS" sz="1400" b="0" dirty="0" smtClean="0">
                <a:latin typeface="Palatino Linotype" pitchFamily="18" charset="0"/>
              </a:rPr>
              <a:t> </a:t>
            </a:r>
            <a:endParaRPr lang="en-US" sz="1400" b="0" dirty="0">
              <a:latin typeface="Palatino Linotype" pitchFamily="18" charset="0"/>
            </a:endParaRP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Д</a:t>
            </a:r>
            <a:r>
              <a:rPr lang="en-US" sz="1400" b="0" dirty="0" err="1" smtClean="0">
                <a:latin typeface="Palatino Linotype" pitchFamily="18" charset="0"/>
              </a:rPr>
              <a:t>иуретици</a:t>
            </a:r>
            <a:r>
              <a:rPr lang="sr-Cyrl-RS" sz="1400" b="0" dirty="0" smtClean="0">
                <a:latin typeface="Palatino Linotype" pitchFamily="18" charset="0"/>
              </a:rPr>
              <a:t>- </a:t>
            </a:r>
            <a:r>
              <a:rPr lang="en-US" sz="1400" b="0" dirty="0" smtClean="0">
                <a:latin typeface="Palatino Linotype" pitchFamily="18" charset="0"/>
              </a:rPr>
              <a:t> </a:t>
            </a:r>
            <a:r>
              <a:rPr lang="sr-Cyrl-RS" sz="1400" b="0" dirty="0" smtClean="0">
                <a:latin typeface="Palatino Linotype" pitchFamily="18" charset="0"/>
              </a:rPr>
              <a:t>ф</a:t>
            </a:r>
            <a:r>
              <a:rPr lang="en-US" sz="1400" b="0" dirty="0" err="1" smtClean="0">
                <a:latin typeface="Palatino Linotype" pitchFamily="18" charset="0"/>
              </a:rPr>
              <a:t>уросемид</a:t>
            </a:r>
            <a:r>
              <a:rPr lang="sr-Cyrl-RS" sz="1400" b="0" dirty="0" smtClean="0">
                <a:latin typeface="Palatino Linotype" pitchFamily="18" charset="0"/>
              </a:rPr>
              <a:t>-</a:t>
            </a:r>
            <a:r>
              <a:rPr lang="sr-Latn-RS" sz="1400" b="0" i="1" dirty="0" smtClean="0">
                <a:latin typeface="Palatino Linotype" pitchFamily="18" charset="0"/>
              </a:rPr>
              <a:t>Lasix®	</a:t>
            </a:r>
          </a:p>
          <a:p>
            <a:pPr lvl="1"/>
            <a:r>
              <a:rPr lang="sr-Cyrl-RS" sz="1400" b="0" dirty="0" smtClean="0">
                <a:latin typeface="Palatino Linotype" pitchFamily="18" charset="0"/>
              </a:rPr>
              <a:t>Кортикостероиди-  Хидрокортизон</a:t>
            </a:r>
            <a:endParaRPr lang="en-US" sz="1400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08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err="1" smtClean="0">
                <a:latin typeface="Palatino Linotype" pitchFamily="18" charset="0"/>
              </a:rPr>
              <a:t>актеријска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контаминација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крви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Palatino Linotype" pitchFamily="18" charset="0"/>
              </a:rPr>
              <a:t>И</a:t>
            </a:r>
            <a:r>
              <a:rPr lang="en-US" dirty="0" err="1" smtClean="0">
                <a:latin typeface="Palatino Linotype" pitchFamily="18" charset="0"/>
              </a:rPr>
              <a:t>зазива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септичну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реакцију</a:t>
            </a:r>
            <a:endParaRPr lang="en-US" dirty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У</a:t>
            </a:r>
            <a:r>
              <a:rPr lang="en-US" dirty="0" err="1" smtClean="0">
                <a:latin typeface="Palatino Linotype" pitchFamily="18" charset="0"/>
              </a:rPr>
              <a:t>честалост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контаминације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смањује</a:t>
            </a:r>
            <a:r>
              <a:rPr lang="sr-Cyrl-RS" dirty="0" smtClean="0">
                <a:latin typeface="Palatino Linotype" pitchFamily="18" charset="0"/>
              </a:rPr>
              <a:t>:</a:t>
            </a:r>
            <a:endParaRPr lang="en-US" dirty="0">
              <a:latin typeface="Palatino Linotype" pitchFamily="18" charset="0"/>
            </a:endParaRP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err="1" smtClean="0">
                <a:latin typeface="Palatino Linotype" pitchFamily="18" charset="0"/>
              </a:rPr>
              <a:t>рижљиво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узимање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крви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од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давалаца</a:t>
            </a:r>
            <a:endParaRPr lang="en-US" b="0" dirty="0">
              <a:latin typeface="Palatino Linotype" pitchFamily="18" charset="0"/>
            </a:endParaRP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err="1" smtClean="0">
                <a:latin typeface="Palatino Linotype" pitchFamily="18" charset="0"/>
              </a:rPr>
              <a:t>атворени</a:t>
            </a:r>
            <a:r>
              <a:rPr lang="sr-Cyrl-RS" b="0" dirty="0" smtClean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системи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прибора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за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узимање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крви</a:t>
            </a:r>
            <a:endParaRPr lang="en-US" b="0" dirty="0">
              <a:latin typeface="Palatino Linotype" pitchFamily="18" charset="0"/>
            </a:endParaRP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err="1" smtClean="0">
                <a:latin typeface="Palatino Linotype" pitchFamily="18" charset="0"/>
              </a:rPr>
              <a:t>рижљиво</a:t>
            </a:r>
            <a:r>
              <a:rPr lang="sr-Cyrl-RS" b="0" dirty="0" smtClean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чување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на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>
                <a:latin typeface="Palatino Linotype" pitchFamily="18" charset="0"/>
              </a:rPr>
              <a:t>одговарајућим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температурама</a:t>
            </a:r>
            <a:endParaRPr lang="sr-Cyrl-RS" b="0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Најчешће бактерије:</a:t>
            </a:r>
          </a:p>
          <a:p>
            <a:pPr lvl="1"/>
            <a:r>
              <a:rPr lang="en-US" b="0" dirty="0" smtClean="0">
                <a:latin typeface="Palatino Linotype" pitchFamily="18" charset="0"/>
              </a:rPr>
              <a:t>Staphylococcus </a:t>
            </a:r>
            <a:r>
              <a:rPr lang="en-US" b="0" dirty="0" err="1" smtClean="0">
                <a:latin typeface="Palatino Linotype" pitchFamily="18" charset="0"/>
              </a:rPr>
              <a:t>epidermidis</a:t>
            </a:r>
            <a:r>
              <a:rPr lang="en-US" b="0" dirty="0" smtClean="0">
                <a:latin typeface="Palatino Linotype" pitchFamily="18" charset="0"/>
              </a:rPr>
              <a:t>,</a:t>
            </a:r>
            <a:endParaRPr lang="en-US" b="0" dirty="0">
              <a:latin typeface="Palatino Linotype" pitchFamily="18" charset="0"/>
            </a:endParaRPr>
          </a:p>
          <a:p>
            <a:pPr lvl="1"/>
            <a:r>
              <a:rPr lang="en-US" b="0" dirty="0" smtClean="0">
                <a:latin typeface="Palatino Linotype" pitchFamily="18" charset="0"/>
              </a:rPr>
              <a:t>Staphylococcus </a:t>
            </a:r>
            <a:r>
              <a:rPr lang="en-US" b="0" dirty="0" err="1" smtClean="0">
                <a:latin typeface="Palatino Linotype" pitchFamily="18" charset="0"/>
              </a:rPr>
              <a:t>aureus</a:t>
            </a:r>
            <a:endParaRPr lang="sr-Cyrl-RS" b="0" dirty="0" smtClean="0">
              <a:latin typeface="Palatino Linotype" pitchFamily="18" charset="0"/>
            </a:endParaRPr>
          </a:p>
          <a:p>
            <a:pPr marL="0" indent="0">
              <a:buNone/>
            </a:pPr>
            <a:endParaRPr lang="en-US" dirty="0" smtClean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9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Б</a:t>
            </a:r>
            <a:r>
              <a:rPr lang="en-US" dirty="0" err="1">
                <a:latin typeface="Palatino Linotype" pitchFamily="18" charset="0"/>
              </a:rPr>
              <a:t>актеријска</a:t>
            </a:r>
            <a:r>
              <a:rPr lang="sr-Cyrl-R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контаминација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крви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7777162" cy="4968875"/>
          </a:xfrm>
        </p:spPr>
        <p:txBody>
          <a:bodyPr>
            <a:noAutofit/>
          </a:bodyPr>
          <a:lstStyle/>
          <a:p>
            <a:r>
              <a:rPr lang="sr-Cyrl-RS" sz="2000" dirty="0" smtClean="0">
                <a:latin typeface="Palatino Linotype" pitchFamily="18" charset="0"/>
              </a:rPr>
              <a:t>С</a:t>
            </a:r>
            <a:r>
              <a:rPr lang="en-US" sz="2000" dirty="0" err="1" smtClean="0">
                <a:latin typeface="Palatino Linotype" pitchFamily="18" charset="0"/>
              </a:rPr>
              <a:t>имптоми</a:t>
            </a:r>
            <a:r>
              <a:rPr lang="sr-Cyrl-RS" sz="2000" dirty="0" smtClean="0">
                <a:latin typeface="Palatino Linotype" pitchFamily="18" charset="0"/>
              </a:rPr>
              <a:t> </a:t>
            </a:r>
            <a:r>
              <a:rPr lang="en-US" sz="2000" dirty="0" smtClean="0">
                <a:latin typeface="Palatino Linotype" pitchFamily="18" charset="0"/>
              </a:rPr>
              <a:t>и </a:t>
            </a:r>
            <a:r>
              <a:rPr lang="en-US" sz="2000" dirty="0" err="1" smtClean="0">
                <a:latin typeface="Palatino Linotype" pitchFamily="18" charset="0"/>
              </a:rPr>
              <a:t>знаци</a:t>
            </a:r>
            <a:r>
              <a:rPr lang="sr-Cyrl-RS" sz="2000" dirty="0" smtClean="0">
                <a:latin typeface="Palatino Linotype" pitchFamily="18" charset="0"/>
              </a:rPr>
              <a:t>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С</a:t>
            </a:r>
            <a:r>
              <a:rPr lang="en-US" sz="1600" b="0" dirty="0" err="1" smtClean="0">
                <a:latin typeface="Palatino Linotype" pitchFamily="18" charset="0"/>
              </a:rPr>
              <a:t>ептични</a:t>
            </a:r>
            <a:r>
              <a:rPr lang="sr-Cyrl-R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шок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најтежа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појава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П</a:t>
            </a:r>
            <a:r>
              <a:rPr lang="en-US" sz="1600" b="0" dirty="0" err="1" smtClean="0">
                <a:latin typeface="Palatino Linotype" pitchFamily="18" charset="0"/>
              </a:rPr>
              <a:t>овишена</a:t>
            </a:r>
            <a:r>
              <a:rPr lang="sr-Cyrl-RS" sz="1600" b="0" dirty="0" smtClean="0">
                <a:latin typeface="Palatino Linotype" pitchFamily="18" charset="0"/>
              </a:rPr>
              <a:t> Т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>
                <a:latin typeface="Palatino Linotype" pitchFamily="18" charset="0"/>
              </a:rPr>
              <a:t>и </a:t>
            </a:r>
            <a:r>
              <a:rPr lang="en-US" sz="1600" b="0" dirty="0" err="1">
                <a:latin typeface="Palatino Linotype" pitchFamily="18" charset="0"/>
              </a:rPr>
              <a:t>дрхтавица</a:t>
            </a:r>
            <a:r>
              <a:rPr lang="en-US" sz="1600" b="0" dirty="0">
                <a:latin typeface="Palatino Linotype" pitchFamily="18" charset="0"/>
              </a:rPr>
              <a:t> у </a:t>
            </a:r>
            <a:r>
              <a:rPr lang="en-US" sz="1600" b="0" dirty="0" err="1">
                <a:latin typeface="Palatino Linotype" pitchFamily="18" charset="0"/>
              </a:rPr>
              <a:t>току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трансфузије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или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до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smtClean="0">
                <a:latin typeface="Palatino Linotype" pitchFamily="18" charset="0"/>
              </a:rPr>
              <a:t>2</a:t>
            </a:r>
            <a:r>
              <a:rPr lang="sr-Latn-RS" sz="1600" b="0" dirty="0" smtClean="0">
                <a:latin typeface="Palatino Linotype" pitchFamily="18" charset="0"/>
              </a:rPr>
              <a:t>h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Х</a:t>
            </a:r>
            <a:r>
              <a:rPr lang="en-US" sz="1600" b="0" dirty="0" err="1" smtClean="0">
                <a:latin typeface="Palatino Linotype" pitchFamily="18" charset="0"/>
              </a:rPr>
              <a:t>ипотензија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М</a:t>
            </a:r>
            <a:r>
              <a:rPr lang="en-US" sz="1600" b="0" dirty="0" err="1" smtClean="0">
                <a:latin typeface="Palatino Linotype" pitchFamily="18" charset="0"/>
              </a:rPr>
              <a:t>ука</a:t>
            </a:r>
            <a:r>
              <a:rPr lang="en-US" sz="1600" b="0" dirty="0" smtClean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повраћање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проилив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О</a:t>
            </a:r>
            <a:r>
              <a:rPr lang="en-US" sz="1600" b="0" dirty="0" err="1" smtClean="0">
                <a:latin typeface="Palatino Linotype" pitchFamily="18" charset="0"/>
              </a:rPr>
              <a:t>лигурија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Ш</a:t>
            </a:r>
            <a:r>
              <a:rPr lang="en-US" sz="1600" b="0" dirty="0" err="1" smtClean="0">
                <a:latin typeface="Palatino Linotype" pitchFamily="18" charset="0"/>
              </a:rPr>
              <a:t>ок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sr-Cyrl-RS" sz="1600" b="0" dirty="0" smtClean="0">
                <a:latin typeface="Palatino Linotype" pitchFamily="18" charset="0"/>
              </a:rPr>
              <a:t>П</a:t>
            </a:r>
            <a:r>
              <a:rPr lang="en-US" sz="1600" b="0" dirty="0" err="1" smtClean="0">
                <a:latin typeface="Palatino Linotype" pitchFamily="18" charset="0"/>
              </a:rPr>
              <a:t>оремећаји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респираторне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функције</a:t>
            </a:r>
            <a:r>
              <a:rPr lang="sr-Latn-RS" sz="1600" b="0" dirty="0">
                <a:latin typeface="Palatino Linotype" pitchFamily="18" charset="0"/>
              </a:rPr>
              <a:t>-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кашаљ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диспнеја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en-US" sz="1600" b="0" dirty="0" err="1">
                <a:latin typeface="Palatino Linotype" pitchFamily="18" charset="0"/>
              </a:rPr>
              <a:t>дисеминована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интраваскуларна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коагулације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sr-Latn-RS" sz="1600" b="0" dirty="0" smtClean="0">
                <a:latin typeface="Palatino Linotype" pitchFamily="18" charset="0"/>
              </a:rPr>
              <a:t>(DIK) </a:t>
            </a:r>
            <a:r>
              <a:rPr lang="en-US" sz="1600" b="0" dirty="0" err="1" smtClean="0">
                <a:latin typeface="Palatino Linotype" pitchFamily="18" charset="0"/>
              </a:rPr>
              <a:t>услед</a:t>
            </a:r>
            <a:r>
              <a:rPr lang="en-US" sz="1600" b="0" dirty="0" smtClean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активације</a:t>
            </a:r>
            <a:r>
              <a:rPr lang="sr-Latn-RS" sz="1600" b="0" dirty="0">
                <a:latin typeface="Palatino Linotype" pitchFamily="18" charset="0"/>
              </a:rPr>
              <a:t> </a:t>
            </a:r>
            <a:r>
              <a:rPr lang="en-US" sz="1600" b="0" dirty="0" err="1" smtClean="0">
                <a:latin typeface="Palatino Linotype" pitchFamily="18" charset="0"/>
              </a:rPr>
              <a:t>коагулације</a:t>
            </a:r>
            <a:endParaRPr lang="sr-Latn-RS" sz="1600" b="0" dirty="0" smtClean="0">
              <a:latin typeface="Palatino Linotype" pitchFamily="18" charset="0"/>
            </a:endParaRPr>
          </a:p>
          <a:p>
            <a:r>
              <a:rPr lang="ru-RU" sz="2000" dirty="0" smtClean="0">
                <a:latin typeface="Palatino Linotype" pitchFamily="18" charset="0"/>
              </a:rPr>
              <a:t>Поступак</a:t>
            </a:r>
            <a:r>
              <a:rPr lang="sr-Latn-RS" sz="2000" dirty="0">
                <a:latin typeface="Palatino Linotype" pitchFamily="18" charset="0"/>
              </a:rPr>
              <a:t>:</a:t>
            </a:r>
            <a:endParaRPr lang="ru-RU" sz="2000" dirty="0">
              <a:latin typeface="Palatino Linotype" pitchFamily="18" charset="0"/>
            </a:endParaRP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Прекид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трансфузије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Узорке крви примаоца и из остатка трансфундоване крви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послати на бактериолошку анализу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Оставити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канилу у вени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Инфузија</a:t>
            </a:r>
            <a:r>
              <a:rPr lang="sr-Latn-RS" sz="1600" b="0" dirty="0" smtClean="0">
                <a:latin typeface="Palatino Linotype" pitchFamily="18" charset="0"/>
              </a:rPr>
              <a:t> </a:t>
            </a:r>
            <a:r>
              <a:rPr lang="ru-RU" sz="1600" b="0" dirty="0" smtClean="0">
                <a:latin typeface="Palatino Linotype" pitchFamily="18" charset="0"/>
              </a:rPr>
              <a:t>кристалоидног раствора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Антибиотици</a:t>
            </a:r>
            <a:r>
              <a:rPr lang="sr-Latn-RS" sz="1600" b="0" dirty="0">
                <a:latin typeface="Palatino Linotype" pitchFamily="18" charset="0"/>
              </a:rPr>
              <a:t>-</a:t>
            </a:r>
            <a:r>
              <a:rPr lang="ru-RU" sz="1600" b="0" dirty="0" smtClean="0">
                <a:latin typeface="Palatino Linotype" pitchFamily="18" charset="0"/>
              </a:rPr>
              <a:t> комбинација 2 или 3</a:t>
            </a:r>
          </a:p>
          <a:p>
            <a:pPr lvl="1"/>
            <a:r>
              <a:rPr lang="ru-RU" sz="1600" b="0" dirty="0" smtClean="0">
                <a:latin typeface="Palatino Linotype" pitchFamily="18" charset="0"/>
              </a:rPr>
              <a:t>Потпора виталним функцијама у септичном шоку</a:t>
            </a:r>
            <a:endParaRPr lang="en-US" sz="1600" b="0" dirty="0" smtClean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55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Хемостаза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Колико физиолошких фаза хемостазе постоје?</a:t>
            </a:r>
          </a:p>
          <a:p>
            <a:r>
              <a:rPr lang="sr-Cyrl-RS" dirty="0" smtClean="0">
                <a:latin typeface="Palatino Linotype" pitchFamily="18" charset="0"/>
              </a:rPr>
              <a:t>Аспирин, Клопидогрел, нестероидни антиинфамацисјки лекови делују на коју фазу?</a:t>
            </a:r>
          </a:p>
          <a:p>
            <a:pPr lvl="1" algn="r"/>
            <a:r>
              <a:rPr lang="sr-Cyrl-RS" b="0" dirty="0" smtClean="0">
                <a:latin typeface="Palatino Linotype" pitchFamily="18" charset="0"/>
              </a:rPr>
              <a:t>Агрегацију тромбоцита</a:t>
            </a:r>
          </a:p>
          <a:p>
            <a:pPr lvl="1" algn="r"/>
            <a:r>
              <a:rPr lang="sr-Cyrl-RS" b="0" dirty="0" smtClean="0">
                <a:latin typeface="Palatino Linotype" pitchFamily="18" charset="0"/>
              </a:rPr>
              <a:t>Не утичу на прву фазу, тј. вазоконстрикцију крвних судова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62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Хемостаза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Palatino Linotype" pitchFamily="18" charset="0"/>
              </a:rPr>
              <a:t>Како делује варфарин и кумарински лекови?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Утичу на коагулацију и стварање фибринског угрушка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Блокирају секрецију витамин К зависних коагулационих фактора (</a:t>
            </a:r>
            <a:r>
              <a:rPr lang="sr-Cyrl-RS" b="0" dirty="0">
                <a:latin typeface="Palatino Linotype" pitchFamily="18" charset="0"/>
              </a:rPr>
              <a:t>фактора </a:t>
            </a:r>
            <a:r>
              <a:rPr lang="en-US" b="0" dirty="0">
                <a:latin typeface="Palatino Linotype" pitchFamily="18" charset="0"/>
              </a:rPr>
              <a:t>II, VII, IX, </a:t>
            </a:r>
            <a:r>
              <a:rPr lang="sr-Cyrl-RS" b="0" dirty="0">
                <a:latin typeface="Palatino Linotype" pitchFamily="18" charset="0"/>
              </a:rPr>
              <a:t>и </a:t>
            </a:r>
            <a:r>
              <a:rPr lang="en-US" b="0" dirty="0">
                <a:latin typeface="Palatino Linotype" pitchFamily="18" charset="0"/>
              </a:rPr>
              <a:t>X</a:t>
            </a:r>
            <a:r>
              <a:rPr lang="sr-Cyrl-RS" b="0" dirty="0">
                <a:latin typeface="Palatino Linotype" pitchFamily="18" charset="0"/>
              </a:rPr>
              <a:t>) </a:t>
            </a:r>
            <a:endParaRPr lang="sr-Cyrl-RS" b="0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Ефекат антикоагулантних лекова се мери којим тестом)</a:t>
            </a:r>
          </a:p>
          <a:p>
            <a:pPr lvl="1"/>
            <a:r>
              <a:rPr lang="sr-Latn-RS" b="0" dirty="0" smtClean="0">
                <a:latin typeface="Palatino Linotype" pitchFamily="18" charset="0"/>
              </a:rPr>
              <a:t>INR </a:t>
            </a:r>
            <a:r>
              <a:rPr lang="sr-Cyrl-RS" b="0" dirty="0" smtClean="0">
                <a:latin typeface="Palatino Linotype" pitchFamily="18" charset="0"/>
              </a:rPr>
              <a:t>тестом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Тераписјки опсег је између 2 и 4, а за смањени ризик од крварења у току хируршке интервенције прихватљивија је вредност од око 1.5 </a:t>
            </a:r>
            <a:r>
              <a:rPr lang="sr-Latn-RS" b="0" dirty="0" smtClean="0">
                <a:latin typeface="Palatino Linotype" pitchFamily="18" charset="0"/>
              </a:rPr>
              <a:t>INR</a:t>
            </a:r>
            <a:r>
              <a:rPr lang="sr-Cyrl-RS" b="0" dirty="0" smtClean="0">
                <a:latin typeface="Palatino Linotype" pitchFamily="18" charset="0"/>
              </a:rPr>
              <a:t>-а</a:t>
            </a:r>
          </a:p>
          <a:p>
            <a:pPr marL="457200" lvl="1" indent="0">
              <a:buNone/>
            </a:pPr>
            <a:endParaRPr lang="sr-Cyrl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Ефекат нискомолекуларног хепарина се мери?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АРТТ тестом</a:t>
            </a:r>
          </a:p>
        </p:txBody>
      </p:sp>
    </p:spTree>
    <p:extLst>
      <p:ext uri="{BB962C8B-B14F-4D97-AF65-F5344CB8AC3E}">
        <p14:creationId xmlns:p14="http://schemas.microsoft.com/office/powerpoint/2010/main" val="21451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Хемостаза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Palatino Linotype" pitchFamily="18" charset="0"/>
              </a:rPr>
              <a:t>Терапија крварења узрокованог превеликом дозом оралних антикоагулантних лекова?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Витамин К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Свежа смрзнута плазма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Протромбински комплекс</a:t>
            </a:r>
          </a:p>
          <a:p>
            <a:pPr lvl="1"/>
            <a:endParaRPr lang="sr-Cyrl-RS" dirty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Крварење код пацијената предозираних хепарином се третира?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Протамин-сулфатом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88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Хемостаза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Palatino Linotype" pitchFamily="18" charset="0"/>
              </a:rPr>
              <a:t>Хемостаза се може одвијати спонтано или може </a:t>
            </a:r>
            <a:r>
              <a:rPr lang="ru-RU" dirty="0" smtClean="0">
                <a:latin typeface="Palatino Linotype" pitchFamily="18" charset="0"/>
              </a:rPr>
              <a:t>бити успостављена </a:t>
            </a:r>
            <a:r>
              <a:rPr lang="ru-RU" dirty="0">
                <a:latin typeface="Palatino Linotype" pitchFamily="18" charset="0"/>
              </a:rPr>
              <a:t>применом посебних, привремених или </a:t>
            </a:r>
            <a:r>
              <a:rPr lang="ru-RU" dirty="0" smtClean="0">
                <a:latin typeface="Palatino Linotype" pitchFamily="18" charset="0"/>
              </a:rPr>
              <a:t>трајних (дефинитивних) </a:t>
            </a:r>
            <a:r>
              <a:rPr lang="ru-RU" dirty="0">
                <a:latin typeface="Palatino Linotype" pitchFamily="18" charset="0"/>
              </a:rPr>
              <a:t>поступака</a:t>
            </a:r>
            <a:r>
              <a:rPr lang="ru-RU" dirty="0" smtClean="0">
                <a:latin typeface="Palatino Linotype" pitchFamily="18" charset="0"/>
              </a:rPr>
              <a:t>.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Методе привремене хемостазе: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Дигитална компресија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Примена компресивног завоја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Тампонада ране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Констрикциона метода хемостатичним повескама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Клемовање крвног суда 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Хиперфлексија екстремитета</a:t>
            </a:r>
          </a:p>
        </p:txBody>
      </p:sp>
    </p:spTree>
    <p:extLst>
      <p:ext uri="{BB962C8B-B14F-4D97-AF65-F5344CB8AC3E}">
        <p14:creationId xmlns:p14="http://schemas.microsoft.com/office/powerpoint/2010/main" val="284429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Palatino Linotype" pitchFamily="18" charset="0"/>
              </a:rPr>
              <a:t>Тампонада ране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Palatino Linotype" pitchFamily="18" charset="0"/>
              </a:rPr>
              <a:t>Код крварења из природних отвора</a:t>
            </a:r>
            <a:r>
              <a:rPr lang="ru-RU" sz="2800" dirty="0" smtClean="0">
                <a:latin typeface="Palatino Linotype" pitchFamily="18" charset="0"/>
              </a:rPr>
              <a:t>,</a:t>
            </a:r>
            <a:endParaRPr lang="ru-RU" sz="2800" dirty="0">
              <a:latin typeface="Palatino Linotype" pitchFamily="18" charset="0"/>
            </a:endParaRPr>
          </a:p>
          <a:p>
            <a:r>
              <a:rPr lang="ru-RU" sz="2800" dirty="0">
                <a:latin typeface="Palatino Linotype" pitchFamily="18" charset="0"/>
              </a:rPr>
              <a:t>Из узаних дубоких рана/нож, метак, кама, шило</a:t>
            </a:r>
            <a:r>
              <a:rPr lang="ru-RU" sz="2800" dirty="0" smtClean="0">
                <a:latin typeface="Palatino Linotype" pitchFamily="18" charset="0"/>
              </a:rPr>
              <a:t>,</a:t>
            </a:r>
            <a:endParaRPr lang="ru-RU" sz="2800" dirty="0">
              <a:latin typeface="Palatino Linotype" pitchFamily="18" charset="0"/>
            </a:endParaRPr>
          </a:p>
          <a:p>
            <a:r>
              <a:rPr lang="ru-RU" sz="2800" dirty="0">
                <a:latin typeface="Palatino Linotype" pitchFamily="18" charset="0"/>
              </a:rPr>
              <a:t>Код повреда грудне и трбушне дупље</a:t>
            </a:r>
            <a:r>
              <a:rPr lang="ru-RU" sz="2800" dirty="0" smtClean="0">
                <a:latin typeface="Palatino Linotype" pitchFamily="18" charset="0"/>
              </a:rPr>
              <a:t>,</a:t>
            </a:r>
            <a:endParaRPr lang="ru-RU" sz="2800" dirty="0">
              <a:latin typeface="Palatino Linotype" pitchFamily="18" charset="0"/>
            </a:endParaRPr>
          </a:p>
          <a:p>
            <a:r>
              <a:rPr lang="ru-RU" sz="2800" dirty="0">
                <a:latin typeface="Palatino Linotype" pitchFamily="18" charset="0"/>
              </a:rPr>
              <a:t>Чврсто сабити стерилну газу или платнену пантљику</a:t>
            </a:r>
            <a:r>
              <a:rPr lang="ru-RU" sz="2800" dirty="0" smtClean="0">
                <a:latin typeface="Palatino Linotype" pitchFamily="18" charset="0"/>
              </a:rPr>
              <a:t>,</a:t>
            </a:r>
            <a:endParaRPr lang="ru-RU" sz="2800" dirty="0">
              <a:latin typeface="Palatino Linotype" pitchFamily="18" charset="0"/>
            </a:endParaRPr>
          </a:p>
          <a:p>
            <a:r>
              <a:rPr lang="ru-RU" sz="2800" dirty="0">
                <a:latin typeface="Palatino Linotype" pitchFamily="18" charset="0"/>
              </a:rPr>
              <a:t>Уписати број и дужину газе на тријажном талону.</a:t>
            </a:r>
            <a:endParaRPr lang="en-US" sz="2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99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7777162" cy="508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Дефинитивна (трајна) хемостаза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Дефинитивна </a:t>
            </a:r>
            <a:r>
              <a:rPr lang="sr-Cyrl-RS" dirty="0">
                <a:latin typeface="Palatino Linotype" pitchFamily="18" charset="0"/>
              </a:rPr>
              <a:t>хируршка </a:t>
            </a:r>
            <a:r>
              <a:rPr lang="sr-Cyrl-RS" dirty="0" smtClean="0">
                <a:latin typeface="Palatino Linotype" pitchFamily="18" charset="0"/>
              </a:rPr>
              <a:t>интервенција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Методе: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Подвезивање (</a:t>
            </a:r>
            <a:r>
              <a:rPr lang="en-US" b="0" i="1" dirty="0" err="1" smtClean="0">
                <a:latin typeface="Palatino Linotype" pitchFamily="18" charset="0"/>
              </a:rPr>
              <a:t>ligatur</a:t>
            </a:r>
            <a:r>
              <a:rPr lang="sr-Cyrl-RS" b="0" i="1" dirty="0" smtClean="0">
                <a:latin typeface="Palatino Linotype" pitchFamily="18" charset="0"/>
              </a:rPr>
              <a:t>а</a:t>
            </a:r>
            <a:r>
              <a:rPr lang="en-US" b="0" dirty="0" smtClean="0">
                <a:latin typeface="Palatino Linotype" pitchFamily="18" charset="0"/>
              </a:rPr>
              <a:t>)</a:t>
            </a:r>
            <a:r>
              <a:rPr lang="sr-Cyrl-RS" b="0" dirty="0" smtClean="0">
                <a:latin typeface="Palatino Linotype" pitchFamily="18" charset="0"/>
              </a:rPr>
              <a:t> крвног суда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Клипс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Термокоагулација крвног суда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Шав </a:t>
            </a:r>
            <a:r>
              <a:rPr lang="ru-RU" b="0" dirty="0">
                <a:latin typeface="Palatino Linotype" pitchFamily="18" charset="0"/>
              </a:rPr>
              <a:t>крвног суда са или </a:t>
            </a:r>
            <a:r>
              <a:rPr lang="ru-RU" b="0" dirty="0" smtClean="0">
                <a:latin typeface="Palatino Linotype" pitchFamily="18" charset="0"/>
              </a:rPr>
              <a:t>без “закрпе” (</a:t>
            </a:r>
            <a:r>
              <a:rPr lang="en-US" b="0" i="1" dirty="0" smtClean="0">
                <a:latin typeface="Palatino Linotype" pitchFamily="18" charset="0"/>
              </a:rPr>
              <a:t>patch</a:t>
            </a:r>
            <a:r>
              <a:rPr lang="sr-Cyrl-RS" b="0" dirty="0" smtClean="0">
                <a:latin typeface="Palatino Linotype" pitchFamily="18" charset="0"/>
              </a:rPr>
              <a:t> пластика)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Уметање </a:t>
            </a:r>
            <a:r>
              <a:rPr lang="sr-Cyrl-RS" b="0" dirty="0">
                <a:latin typeface="Palatino Linotype" pitchFamily="18" charset="0"/>
              </a:rPr>
              <a:t>графта </a:t>
            </a:r>
            <a:r>
              <a:rPr lang="sr-Cyrl-RS" b="0" dirty="0" smtClean="0">
                <a:latin typeface="Palatino Linotype" pitchFamily="18" charset="0"/>
              </a:rPr>
              <a:t>(</a:t>
            </a:r>
            <a:r>
              <a:rPr lang="en-US" b="0" i="1" dirty="0" err="1">
                <a:latin typeface="Palatino Linotype" pitchFamily="18" charset="0"/>
              </a:rPr>
              <a:t>interpositio</a:t>
            </a:r>
            <a:r>
              <a:rPr lang="en-US" b="0" dirty="0" smtClean="0">
                <a:latin typeface="Palatino Linotype" pitchFamily="18" charset="0"/>
              </a:rPr>
              <a:t>)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Премошћавање </a:t>
            </a:r>
            <a:r>
              <a:rPr lang="sr-Cyrl-RS" b="0" dirty="0">
                <a:latin typeface="Palatino Linotype" pitchFamily="18" charset="0"/>
              </a:rPr>
              <a:t>повређене </a:t>
            </a:r>
            <a:r>
              <a:rPr lang="sr-Cyrl-RS" b="0" dirty="0" smtClean="0">
                <a:latin typeface="Palatino Linotype" pitchFamily="18" charset="0"/>
              </a:rPr>
              <a:t>регије (</a:t>
            </a:r>
            <a:r>
              <a:rPr lang="en-US" b="0" i="1" dirty="0">
                <a:latin typeface="Palatino Linotype" pitchFamily="18" charset="0"/>
              </a:rPr>
              <a:t>bypass</a:t>
            </a:r>
            <a:r>
              <a:rPr lang="en-US" b="0" dirty="0" smtClean="0">
                <a:latin typeface="Palatino Linotype" pitchFamily="18" charset="0"/>
              </a:rPr>
              <a:t>)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Одстрањивање </a:t>
            </a:r>
            <a:r>
              <a:rPr lang="sr-Cyrl-RS" b="0" dirty="0">
                <a:latin typeface="Palatino Linotype" pitchFamily="18" charset="0"/>
              </a:rPr>
              <a:t>руптурисаног органа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74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template 13">
      <a:dk1>
        <a:srgbClr val="111111"/>
      </a:dk1>
      <a:lt1>
        <a:srgbClr val="FFFFFF"/>
      </a:lt1>
      <a:dk2>
        <a:srgbClr val="000000"/>
      </a:dk2>
      <a:lt2>
        <a:srgbClr val="766F7B"/>
      </a:lt2>
      <a:accent1>
        <a:srgbClr val="B14F4F"/>
      </a:accent1>
      <a:accent2>
        <a:srgbClr val="9D97A3"/>
      </a:accent2>
      <a:accent3>
        <a:srgbClr val="FFFFFF"/>
      </a:accent3>
      <a:accent4>
        <a:srgbClr val="0D0D0D"/>
      </a:accent4>
      <a:accent5>
        <a:srgbClr val="D5B2B2"/>
      </a:accent5>
      <a:accent6>
        <a:srgbClr val="8E8893"/>
      </a:accent6>
      <a:hlink>
        <a:srgbClr val="C63A3A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111111"/>
        </a:dk1>
        <a:lt1>
          <a:srgbClr val="FFFFFF"/>
        </a:lt1>
        <a:dk2>
          <a:srgbClr val="000000"/>
        </a:dk2>
        <a:lt2>
          <a:srgbClr val="800000"/>
        </a:lt2>
        <a:accent1>
          <a:srgbClr val="CC0000"/>
        </a:accent1>
        <a:accent2>
          <a:srgbClr val="FFFF99"/>
        </a:accent2>
        <a:accent3>
          <a:srgbClr val="FFFFFF"/>
        </a:accent3>
        <a:accent4>
          <a:srgbClr val="0D0D0D"/>
        </a:accent4>
        <a:accent5>
          <a:srgbClr val="E2AAAA"/>
        </a:accent5>
        <a:accent6>
          <a:srgbClr val="E7E78A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111111"/>
        </a:dk1>
        <a:lt1>
          <a:srgbClr val="FFFFFF"/>
        </a:lt1>
        <a:dk2>
          <a:srgbClr val="000000"/>
        </a:dk2>
        <a:lt2>
          <a:srgbClr val="993300"/>
        </a:lt2>
        <a:accent1>
          <a:srgbClr val="FFCC66"/>
        </a:accent1>
        <a:accent2>
          <a:srgbClr val="FF66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E75C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111111"/>
        </a:dk1>
        <a:lt1>
          <a:srgbClr val="FFFFFF"/>
        </a:lt1>
        <a:dk2>
          <a:srgbClr val="000000"/>
        </a:dk2>
        <a:lt2>
          <a:srgbClr val="996633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404040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402D26"/>
        </a:lt2>
        <a:accent1>
          <a:srgbClr val="C4B198"/>
        </a:accent1>
        <a:accent2>
          <a:srgbClr val="5C3F2A"/>
        </a:accent2>
        <a:accent3>
          <a:srgbClr val="FFFFFF"/>
        </a:accent3>
        <a:accent4>
          <a:srgbClr val="404040"/>
        </a:accent4>
        <a:accent5>
          <a:srgbClr val="DED5CA"/>
        </a:accent5>
        <a:accent6>
          <a:srgbClr val="533825"/>
        </a:accent6>
        <a:hlink>
          <a:srgbClr val="AC948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663300"/>
        </a:lt2>
        <a:accent1>
          <a:srgbClr val="C4B198"/>
        </a:accent1>
        <a:accent2>
          <a:srgbClr val="5C3F2A"/>
        </a:accent2>
        <a:accent3>
          <a:srgbClr val="FFFFFF"/>
        </a:accent3>
        <a:accent4>
          <a:srgbClr val="404040"/>
        </a:accent4>
        <a:accent5>
          <a:srgbClr val="DED5CA"/>
        </a:accent5>
        <a:accent6>
          <a:srgbClr val="533825"/>
        </a:accent6>
        <a:hlink>
          <a:srgbClr val="AC948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111111"/>
        </a:dk1>
        <a:lt1>
          <a:srgbClr val="FFFFFF"/>
        </a:lt1>
        <a:dk2>
          <a:srgbClr val="000000"/>
        </a:dk2>
        <a:lt2>
          <a:srgbClr val="542A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0B676"/>
        </a:accent1>
        <a:accent2>
          <a:srgbClr val="CC6600"/>
        </a:accent2>
        <a:accent3>
          <a:srgbClr val="FFFFFF"/>
        </a:accent3>
        <a:accent4>
          <a:srgbClr val="0D0D0D"/>
        </a:accent4>
        <a:accent5>
          <a:srgbClr val="F6D7BD"/>
        </a:accent5>
        <a:accent6>
          <a:srgbClr val="B95C00"/>
        </a:accent6>
        <a:hlink>
          <a:srgbClr val="ECCE7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0B676"/>
        </a:accent1>
        <a:accent2>
          <a:srgbClr val="A85D24"/>
        </a:accent2>
        <a:accent3>
          <a:srgbClr val="FFFFFF"/>
        </a:accent3>
        <a:accent4>
          <a:srgbClr val="0D0D0D"/>
        </a:accent4>
        <a:accent5>
          <a:srgbClr val="F6D7BD"/>
        </a:accent5>
        <a:accent6>
          <a:srgbClr val="985320"/>
        </a:accent6>
        <a:hlink>
          <a:srgbClr val="ECCE7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111111"/>
        </a:dk1>
        <a:lt1>
          <a:srgbClr val="FFFFFF"/>
        </a:lt1>
        <a:dk2>
          <a:srgbClr val="000000"/>
        </a:dk2>
        <a:lt2>
          <a:srgbClr val="C99C37"/>
        </a:lt2>
        <a:accent1>
          <a:srgbClr val="EAD9B4"/>
        </a:accent1>
        <a:accent2>
          <a:srgbClr val="F2E7CF"/>
        </a:accent2>
        <a:accent3>
          <a:srgbClr val="FFFFFF"/>
        </a:accent3>
        <a:accent4>
          <a:srgbClr val="0D0D0D"/>
        </a:accent4>
        <a:accent5>
          <a:srgbClr val="F3E9D6"/>
        </a:accent5>
        <a:accent6>
          <a:srgbClr val="DBD1BB"/>
        </a:accent6>
        <a:hlink>
          <a:srgbClr val="E0C68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111111"/>
        </a:dk1>
        <a:lt1>
          <a:srgbClr val="FFFFFF"/>
        </a:lt1>
        <a:dk2>
          <a:srgbClr val="000000"/>
        </a:dk2>
        <a:lt2>
          <a:srgbClr val="766F7B"/>
        </a:lt2>
        <a:accent1>
          <a:srgbClr val="D7B485"/>
        </a:accent1>
        <a:accent2>
          <a:srgbClr val="9D97A3"/>
        </a:accent2>
        <a:accent3>
          <a:srgbClr val="FFFFFF"/>
        </a:accent3>
        <a:accent4>
          <a:srgbClr val="0D0D0D"/>
        </a:accent4>
        <a:accent5>
          <a:srgbClr val="E8D6C2"/>
        </a:accent5>
        <a:accent6>
          <a:srgbClr val="8E8893"/>
        </a:accent6>
        <a:hlink>
          <a:srgbClr val="C3936B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111111"/>
        </a:dk1>
        <a:lt1>
          <a:srgbClr val="FFFFFF"/>
        </a:lt1>
        <a:dk2>
          <a:srgbClr val="000000"/>
        </a:dk2>
        <a:lt2>
          <a:srgbClr val="766F7B"/>
        </a:lt2>
        <a:accent1>
          <a:srgbClr val="B14F4F"/>
        </a:accent1>
        <a:accent2>
          <a:srgbClr val="9D97A3"/>
        </a:accent2>
        <a:accent3>
          <a:srgbClr val="FFFFFF"/>
        </a:accent3>
        <a:accent4>
          <a:srgbClr val="0D0D0D"/>
        </a:accent4>
        <a:accent5>
          <a:srgbClr val="D5B2B2"/>
        </a:accent5>
        <a:accent6>
          <a:srgbClr val="8E8893"/>
        </a:accent6>
        <a:hlink>
          <a:srgbClr val="C63A3A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Name of presentation</Template>
  <TotalTime>214</TotalTime>
  <Words>1525</Words>
  <Application>Microsoft Office PowerPoint</Application>
  <PresentationFormat>On-screen Show (4:3)</PresentationFormat>
  <Paragraphs>266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template</vt:lpstr>
      <vt:lpstr>Подела крварења Примарна и секундарна хемостаза Методе привремене и дефинитивне хемостазе Трансфузија, компоненте и деривати крви Компликације трансфузије </vt:lpstr>
      <vt:lpstr>Крварење</vt:lpstr>
      <vt:lpstr>Крварење</vt:lpstr>
      <vt:lpstr>Хемостаза</vt:lpstr>
      <vt:lpstr>Хемостаза</vt:lpstr>
      <vt:lpstr>Хемостаза</vt:lpstr>
      <vt:lpstr>Хемостаза</vt:lpstr>
      <vt:lpstr>Тампонада ране</vt:lpstr>
      <vt:lpstr>Дефинитивна (трајна) хемостаза</vt:lpstr>
      <vt:lpstr>Подвезивање (ligaturа) крвног суда</vt:lpstr>
      <vt:lpstr>Клипс крвног суда</vt:lpstr>
      <vt:lpstr>Термокоагулација крвног суда</vt:lpstr>
      <vt:lpstr>Шав крвног суда са или без “закрпе” (patch пластика)</vt:lpstr>
      <vt:lpstr>Уметање графта (interpositio)</vt:lpstr>
      <vt:lpstr>Премошћавање повређене регије (bypass)</vt:lpstr>
      <vt:lpstr>Топикални хемостатски агенси</vt:lpstr>
      <vt:lpstr>Апсорптивни хемостатски агенси</vt:lpstr>
      <vt:lpstr>Биолошки хемостатски агенси</vt:lpstr>
      <vt:lpstr>Тестирање крви пре примене трансфузије</vt:lpstr>
      <vt:lpstr>Трансфузија</vt:lpstr>
      <vt:lpstr>Трансфузија</vt:lpstr>
      <vt:lpstr>Нежељене реакције трансфузије</vt:lpstr>
      <vt:lpstr>Акутна хемолизна реакција</vt:lpstr>
      <vt:lpstr>Акутна хемолизна реакција</vt:lpstr>
      <vt:lpstr>Акутна хемолизна реакција</vt:lpstr>
      <vt:lpstr>Акутна хемолизна реакција</vt:lpstr>
      <vt:lpstr>Одложена послетрансфузијска хемолизна реакција</vt:lpstr>
      <vt:lpstr>Фебрилна нехемолизна реакција</vt:lpstr>
      <vt:lpstr>Алергијске реакције</vt:lpstr>
      <vt:lpstr>Акутни некардиогени едем плућа</vt:lpstr>
      <vt:lpstr>Бактеријска контаминација крви</vt:lpstr>
      <vt:lpstr>Бактеријска контаминација крви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Вежбе III недеља</dc:title>
  <dc:creator>abc</dc:creator>
  <cp:lastModifiedBy>abc</cp:lastModifiedBy>
  <cp:revision>30</cp:revision>
  <dcterms:created xsi:type="dcterms:W3CDTF">2021-01-17T22:44:07Z</dcterms:created>
  <dcterms:modified xsi:type="dcterms:W3CDTF">2021-02-09T18:44:38Z</dcterms:modified>
</cp:coreProperties>
</file>